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29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7.jpeg" ContentType="image/jpeg"/>
  <Override PartName="/ppt/media/image59.jpeg" ContentType="image/jpeg"/>
  <Override PartName="/ppt/media/image1.png" ContentType="image/png"/>
  <Override PartName="/ppt/media/image4.jpeg" ContentType="image/jpeg"/>
  <Override PartName="/ppt/media/image2.png" ContentType="image/png"/>
  <Override PartName="/ppt/media/image51.png" ContentType="image/png"/>
  <Override PartName="/ppt/media/image9.jpeg" ContentType="image/jpeg"/>
  <Override PartName="/ppt/media/image3.png" ContentType="image/png"/>
  <Override PartName="/ppt/media/image71.png" ContentType="image/png"/>
  <Override PartName="/ppt/media/image5.png" ContentType="image/png"/>
  <Override PartName="/ppt/media/image34.jpeg" ContentType="image/jpeg"/>
  <Override PartName="/ppt/media/image6.png" ContentType="image/png"/>
  <Override PartName="/ppt/media/image8.png" ContentType="image/png"/>
  <Override PartName="/ppt/media/image29.jpeg" ContentType="image/jpeg"/>
  <Override PartName="/ppt/media/image10.png" ContentType="image/png"/>
  <Override PartName="/ppt/media/image100.jpeg" ContentType="image/jpeg"/>
  <Override PartName="/ppt/media/image11.jpeg" ContentType="image/jpe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35.jpeg" ContentType="image/jpeg"/>
  <Override PartName="/ppt/media/image83.jpeg" ContentType="image/jpeg"/>
  <Override PartName="/ppt/media/image49.png" ContentType="image/png"/>
  <Override PartName="/ppt/media/image16.jpeg" ContentType="image/jpeg"/>
  <Override PartName="/ppt/media/image17.png" ContentType="image/png"/>
  <Override PartName="/ppt/media/image52.jpeg" ContentType="image/jpeg"/>
  <Override PartName="/ppt/media/image18.png" ContentType="image/png"/>
  <Override PartName="/ppt/media/image80.jpeg" ContentType="image/jpeg"/>
  <Override PartName="/ppt/media/image19.png" ContentType="image/png"/>
  <Override PartName="/ppt/media/image20.png" ContentType="image/png"/>
  <Override PartName="/ppt/media/image58.jpeg" ContentType="image/jpeg"/>
  <Override PartName="/ppt/media/image21.png" ContentType="image/png"/>
  <Override PartName="/ppt/media/image22.png" ContentType="image/png"/>
  <Override PartName="/ppt/media/image47.jpeg" ContentType="image/jpeg"/>
  <Override PartName="/ppt/media/image23.png" ContentType="image/png"/>
  <Override PartName="/ppt/media/image24.png" ContentType="image/png"/>
  <Override PartName="/ppt/media/image25.png" ContentType="image/png"/>
  <Override PartName="/ppt/media/image26.jpeg" ContentType="image/jpeg"/>
  <Override PartName="/ppt/media/image27.jpeg" ContentType="image/jpeg"/>
  <Override PartName="/ppt/media/image53.jpeg" ContentType="image/jpeg"/>
  <Override PartName="/ppt/media/image28.png" ContentType="image/png"/>
  <Override PartName="/ppt/media/image30.png" ContentType="image/png"/>
  <Override PartName="/ppt/media/image42.png" ContentType="image/png"/>
  <Override PartName="/ppt/media/image31.jpeg" ContentType="image/jpeg"/>
  <Override PartName="/ppt/media/image32.jpeg" ContentType="image/jpeg"/>
  <Override PartName="/ppt/media/image33.png" ContentType="image/png"/>
  <Override PartName="/ppt/media/image65.jpeg" ContentType="image/jpeg"/>
  <Override PartName="/ppt/media/image36.png" ContentType="image/png"/>
  <Override PartName="/ppt/media/image37.jpeg" ContentType="image/jpeg"/>
  <Override PartName="/ppt/media/image38.jpeg" ContentType="image/jpeg"/>
  <Override PartName="/ppt/media/image39.jpeg" ContentType="image/jpeg"/>
  <Override PartName="/ppt/media/image40.png" ContentType="image/png"/>
  <Override PartName="/ppt/media/image41.png" ContentType="image/png"/>
  <Override PartName="/ppt/media/image50.png" ContentType="image/png"/>
  <Override PartName="/ppt/media/image43.jpeg" ContentType="image/jpeg"/>
  <Override PartName="/ppt/media/image44.jpeg" ContentType="image/jpeg"/>
  <Override PartName="/ppt/media/image45.jpeg" ContentType="image/jpeg"/>
  <Override PartName="/ppt/media/image46.png" ContentType="image/png"/>
  <Override PartName="/ppt/media/image55.jpeg" ContentType="image/jpeg"/>
  <Override PartName="/ppt/media/image48.png" ContentType="image/png"/>
  <Override PartName="/ppt/media/image54.jpeg" ContentType="image/jpeg"/>
  <Override PartName="/ppt/media/image56.png" ContentType="image/png"/>
  <Override PartName="/ppt/media/image57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3.jpeg" ContentType="image/jpeg"/>
  <Override PartName="/ppt/media/image64.jpeg" ContentType="image/jpeg"/>
  <Override PartName="/ppt/media/image66.jpeg" ContentType="image/jpeg"/>
  <Override PartName="/ppt/media/image67.jpeg" ContentType="image/jpeg"/>
  <Override PartName="/ppt/media/image68.jpeg" ContentType="image/jpeg"/>
  <Override PartName="/ppt/media/image69.jpeg" ContentType="image/jpeg"/>
  <Override PartName="/ppt/media/image70.jpeg" ContentType="image/jpeg"/>
  <Override PartName="/ppt/media/image72.jpeg" ContentType="image/jpeg"/>
  <Override PartName="/ppt/media/image73.jpeg" ContentType="image/jpeg"/>
  <Override PartName="/ppt/media/image74.jpeg" ContentType="image/jpeg"/>
  <Override PartName="/ppt/media/image75.jpeg" ContentType="image/jpeg"/>
  <Override PartName="/ppt/media/image76.jpeg" ContentType="image/jpeg"/>
  <Override PartName="/ppt/media/image77.jpeg" ContentType="image/jpeg"/>
  <Override PartName="/ppt/media/image78.png" ContentType="image/png"/>
  <Override PartName="/ppt/media/image79.jpeg" ContentType="image/jpeg"/>
  <Override PartName="/ppt/media/image81.jpeg" ContentType="image/jpeg"/>
  <Override PartName="/ppt/media/image82.jpeg" ContentType="image/jpeg"/>
  <Override PartName="/ppt/media/image84.png" ContentType="image/png"/>
  <Override PartName="/ppt/media/image85.jpeg" ContentType="image/jpeg"/>
  <Override PartName="/ppt/media/image86.jpeg" ContentType="image/jpeg"/>
  <Override PartName="/ppt/media/image87.jpeg" ContentType="image/jpeg"/>
  <Override PartName="/ppt/media/image88.jpeg" ContentType="image/jpeg"/>
  <Override PartName="/ppt/media/image89.jpeg" ContentType="image/jpeg"/>
  <Override PartName="/ppt/media/image90.jpeg" ContentType="image/jpeg"/>
  <Override PartName="/ppt/media/image91.jpeg" ContentType="image/jpeg"/>
  <Override PartName="/ppt/media/image92.png" ContentType="image/png"/>
  <Override PartName="/ppt/media/image93.jpeg" ContentType="image/jpeg"/>
  <Override PartName="/ppt/media/image94.png" ContentType="image/png"/>
  <Override PartName="/ppt/media/image95.jpeg" ContentType="image/jpeg"/>
  <Override PartName="/ppt/media/image96.jpeg" ContentType="image/jpeg"/>
  <Override PartName="/ppt/media/image97.png" ContentType="image/png"/>
  <Override PartName="/ppt/media/image98.png" ContentType="image/png"/>
  <Override PartName="/ppt/media/image99.jpeg" ContentType="image/jpeg"/>
  <Override PartName="/ppt/media/image101.jpeg" ContentType="image/jpeg"/>
  <Override PartName="/ppt/media/image102.jpeg" ContentType="image/jpeg"/>
  <Override PartName="/ppt/media/image103.jpeg" ContentType="image/jpe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2192000" cy="7521575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0"/>
      <c:rotY val="0"/>
      <c:rAngAx val="0"/>
      <c:perspective val="3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0130645763344532"/>
          <c:y val="0.215291051259774"/>
          <c:w val="0.889231056364315"/>
          <c:h val="0.784535186794092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Возрастной контингент</c:v>
                </c:pt>
              </c:strCache>
            </c:strRef>
          </c:tx>
          <c:spPr>
            <a:solidFill>
              <a:srgbClr val="0f6fc6"/>
            </a:solidFill>
            <a:ln>
              <a:noFill/>
            </a:ln>
          </c:spPr>
          <c:explosion val="0"/>
          <c:dPt>
            <c:idx val="0"/>
            <c:spPr>
              <a:solidFill>
                <a:srgbClr val="ffc000"/>
              </a:solidFill>
              <a:ln>
                <a:noFill/>
              </a:ln>
            </c:spPr>
          </c:dPt>
          <c:dPt>
            <c:idx val="1"/>
            <c:spPr>
              <a:solidFill>
                <a:srgbClr val="00b0f0"/>
              </a:solidFill>
              <a:ln>
                <a:noFill/>
              </a:ln>
            </c:spPr>
          </c:dPt>
          <c:dPt>
            <c:idx val="2"/>
            <c:spPr>
              <a:solidFill>
                <a:srgbClr val="7e9632"/>
              </a:solidFill>
              <a:ln>
                <a:noFill/>
              </a:ln>
            </c:spPr>
          </c:dPt>
          <c:dPt>
            <c:idx val="3"/>
            <c:spPr>
              <a:solidFill>
                <a:srgbClr val="ff0000"/>
              </a:solidFill>
              <a:ln>
                <a:noFill/>
              </a:ln>
            </c:spPr>
          </c:dPt>
          <c:dLbls>
            <c:dLbl>
              <c:idx val="0"/>
              <c:dLblPos val="bestFit"/>
              <c:showLegendKey val="1"/>
              <c:showVal val="1"/>
              <c:showCatName val="1"/>
              <c:showSerName val="0"/>
              <c:showPercent val="1"/>
            </c:dLbl>
            <c:dLbl>
              <c:idx val="1"/>
              <c:dLblPos val="bestFit"/>
              <c:showLegendKey val="1"/>
              <c:showVal val="1"/>
              <c:showCatName val="1"/>
              <c:showSerName val="0"/>
              <c:showPercent val="1"/>
            </c:dLbl>
            <c:dLbl>
              <c:idx val="2"/>
              <c:dLblPos val="bestFit"/>
              <c:showLegendKey val="1"/>
              <c:showVal val="1"/>
              <c:showCatName val="1"/>
              <c:showSerName val="0"/>
              <c:showPercent val="1"/>
            </c:dLbl>
            <c:dLbl>
              <c:idx val="3"/>
              <c:dLblPos val="bestFit"/>
              <c:showLegendKey val="1"/>
              <c:showVal val="1"/>
              <c:showCatName val="1"/>
              <c:showSerName val="0"/>
              <c:showPercent val="1"/>
            </c:dLbl>
            <c:dLblPos val="bestFit"/>
            <c:showLegendKey val="1"/>
            <c:showVal val="1"/>
            <c:showCatName val="1"/>
            <c:showSerName val="0"/>
            <c:showPercent val="1"/>
            <c:showLeaderLines val="0"/>
          </c:dLbls>
          <c:val>
            <c:numRef>
              <c:f>0</c:f>
              <c:numCache>
                <c:formatCode>General</c:formatCode>
                <c:ptCount val="4"/>
                <c:pt idx="0">
                  <c:v>6.1</c:v>
                </c:pt>
                <c:pt idx="1">
                  <c:v>85.8</c:v>
                </c:pt>
                <c:pt idx="2">
                  <c:v>6.8</c:v>
                </c:pt>
                <c:pt idx="3">
                  <c:v>1.3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plotVisOnly val="1"/>
    <c:dispBlanksAs val="zero"/>
  </c:chart>
  <c:spPr>
    <a:noFill/>
    <a:ln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hdr"/>
          </p:nvPr>
        </p:nvSpPr>
        <p:spPr>
          <a:xfrm>
            <a:off x="1512000" y="588060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dt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sldNum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4628148F-0530-4FFD-B5EC-046558CB1878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520" cy="411192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404" name="CustomShape 2"/>
          <p:cNvSpPr/>
          <p:nvPr/>
        </p:nvSpPr>
        <p:spPr>
          <a:xfrm>
            <a:off x="3884760" y="8685360"/>
            <a:ext cx="2968920" cy="45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406" name="TextShape 2"/>
          <p:cNvSpPr txBox="1"/>
          <p:nvPr/>
        </p:nvSpPr>
        <p:spPr>
          <a:xfrm>
            <a:off x="4278960" y="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3471B205-DD41-416C-845B-D6A327C5E202}" type="slidenum">
              <a:rPr b="0" lang="ru-RU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408" name="TextShape 2"/>
          <p:cNvSpPr txBox="1"/>
          <p:nvPr/>
        </p:nvSpPr>
        <p:spPr>
          <a:xfrm>
            <a:off x="4278960" y="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BCAE2C2B-F0B2-4D6C-9CD6-C70CD4E10E71}" type="slidenum">
              <a:rPr b="0" lang="ru-RU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520" cy="411192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410" name="CustomShape 2"/>
          <p:cNvSpPr/>
          <p:nvPr/>
        </p:nvSpPr>
        <p:spPr>
          <a:xfrm>
            <a:off x="3884760" y="8685360"/>
            <a:ext cx="2968920" cy="45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412" name="TextShape 2"/>
          <p:cNvSpPr txBox="1"/>
          <p:nvPr/>
        </p:nvSpPr>
        <p:spPr>
          <a:xfrm>
            <a:off x="4278960" y="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pPr>
              <a:lnSpc>
                <a:spcPct val="100000"/>
              </a:lnSpc>
            </a:pPr>
            <a:fld id="{7705953B-2C9A-4372-A8B9-38CBC1F0C1D0}" type="slidenum">
              <a:rPr b="0" lang="ru-RU" sz="18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8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480" y="772200"/>
            <a:ext cx="10972440" cy="5810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31964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802980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802980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31964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948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609480" y="772200"/>
            <a:ext cx="10972440" cy="5810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31964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802980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802980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431964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0948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609480" y="772200"/>
            <a:ext cx="10972440" cy="5810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4813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09480" y="4637160"/>
            <a:ext cx="109724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212292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23196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4637160"/>
            <a:ext cx="535428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31964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8029800" y="212292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802980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431964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609480" y="4637160"/>
            <a:ext cx="3533040" cy="2295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12600" y="-7920"/>
            <a:ext cx="12216960" cy="11419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5842080" y="-7920"/>
            <a:ext cx="6349680" cy="69948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 rot="21465000">
            <a:off x="-29520" y="222480"/>
            <a:ext cx="12212640" cy="712080"/>
          </a:xfrm>
          <a:custGeom>
            <a:avLst/>
            <a:gdLst/>
            <a:ah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09b7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 rot="21465000">
            <a:off x="-21960" y="302760"/>
            <a:ext cx="12229560" cy="581400"/>
          </a:xfrm>
          <a:custGeom>
            <a:avLst/>
            <a:gdLst/>
            <a:ah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0f6fc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609480" y="772200"/>
            <a:ext cx="11073960" cy="1253160"/>
          </a:xfrm>
          <a:prstGeom prst="rect">
            <a:avLst/>
          </a:prstGeom>
        </p:spPr>
        <p:txBody>
          <a:bodyPr lIns="0" rIns="0" tIns="56160" bIns="0" anchor="b">
            <a:normAutofit/>
          </a:bodyPr>
          <a:p>
            <a:pPr>
              <a:lnSpc>
                <a:spcPct val="100000"/>
              </a:lnSpc>
            </a:pPr>
            <a:r>
              <a:rPr b="0" lang="ru-RU" sz="6200" spc="-1" strike="noStrike">
                <a:solidFill>
                  <a:srgbClr val="04617b"/>
                </a:solidFill>
                <a:latin typeface="Calibri"/>
              </a:rPr>
              <a:t>Образец заголовка</a:t>
            </a:r>
            <a:endParaRPr b="0" lang="ru-RU" sz="6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609480" y="6971400"/>
            <a:ext cx="2844360" cy="39996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fld id="{F6B3CB29-E979-49CF-A499-70502917CD38}" type="datetime">
              <a:rPr b="0" lang="ru-RU" sz="1500" spc="-1" strike="noStrike">
                <a:solidFill>
                  <a:srgbClr val="035c75"/>
                </a:solidFill>
                <a:latin typeface="Constantia"/>
              </a:rPr>
              <a:t>29.5.19</a:t>
            </a:fld>
            <a:endParaRPr b="0" lang="ru-RU" sz="1500" spc="-1" strike="noStrike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3556080" y="6971400"/>
            <a:ext cx="4470120" cy="399960"/>
          </a:xfrm>
          <a:prstGeom prst="rect">
            <a:avLst/>
          </a:prstGeom>
        </p:spPr>
        <p:txBody>
          <a:bodyPr lIns="0" rIns="0" tIns="0" bIns="0" anchor="b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10566360" y="6971400"/>
            <a:ext cx="1015560" cy="39996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52F5F339-F578-4552-A8B2-15F84D47C2BF}" type="slidenum">
              <a:rPr b="0" lang="ru-RU" sz="15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5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609480" y="1759680"/>
            <a:ext cx="10972440" cy="4361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onstantia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Второй уровень структуры</a:t>
            </a:r>
            <a:endParaRPr b="0" lang="ru-RU" sz="2600" spc="-1" strike="noStrike">
              <a:solidFill>
                <a:srgbClr val="000000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Третий уровень структуры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Четвёртый уровень структуры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-12600" y="-7920"/>
            <a:ext cx="12216960" cy="11419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2"/>
          <p:cNvSpPr/>
          <p:nvPr/>
        </p:nvSpPr>
        <p:spPr>
          <a:xfrm>
            <a:off x="5842080" y="-7920"/>
            <a:ext cx="6349680" cy="69948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3"/>
          <p:cNvSpPr/>
          <p:nvPr/>
        </p:nvSpPr>
        <p:spPr>
          <a:xfrm rot="21465000">
            <a:off x="-29520" y="222480"/>
            <a:ext cx="12212640" cy="712080"/>
          </a:xfrm>
          <a:custGeom>
            <a:avLst/>
            <a:gdLst/>
            <a:ah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09b7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4"/>
          <p:cNvSpPr/>
          <p:nvPr/>
        </p:nvSpPr>
        <p:spPr>
          <a:xfrm rot="21465000">
            <a:off x="-21960" y="302760"/>
            <a:ext cx="12229560" cy="581400"/>
          </a:xfrm>
          <a:custGeom>
            <a:avLst/>
            <a:gdLst/>
            <a:ah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0f6fc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PlaceHolder 5"/>
          <p:cNvSpPr>
            <a:spLocks noGrp="1"/>
          </p:cNvSpPr>
          <p:nvPr>
            <p:ph type="dt"/>
          </p:nvPr>
        </p:nvSpPr>
        <p:spPr>
          <a:xfrm>
            <a:off x="609480" y="6971400"/>
            <a:ext cx="2844360" cy="39996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fld id="{E9CB2223-1840-4758-B394-72348FA8801E}" type="datetime">
              <a:rPr b="0" lang="ru-RU" sz="1500" spc="-1" strike="noStrike">
                <a:solidFill>
                  <a:srgbClr val="035c75"/>
                </a:solidFill>
                <a:latin typeface="Constantia"/>
              </a:rPr>
              <a:t>29.5.19</a:t>
            </a:fld>
            <a:endParaRPr b="0" lang="ru-RU" sz="1500" spc="-1" strike="noStrike"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ftr"/>
          </p:nvPr>
        </p:nvSpPr>
        <p:spPr>
          <a:xfrm>
            <a:off x="3556080" y="6971400"/>
            <a:ext cx="4470120" cy="399960"/>
          </a:xfrm>
          <a:prstGeom prst="rect">
            <a:avLst/>
          </a:prstGeom>
        </p:spPr>
        <p:txBody>
          <a:bodyPr lIns="0" rIns="0" tIns="0" bIns="0" anchor="b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sldNum"/>
          </p:nvPr>
        </p:nvSpPr>
        <p:spPr>
          <a:xfrm>
            <a:off x="10566360" y="6971400"/>
            <a:ext cx="1015560" cy="39996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8AEFC3AE-B641-4F3F-9517-B2EC7749EDD8}" type="slidenum">
              <a:rPr b="0" lang="ru-RU" sz="15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500" spc="-1" strike="noStrike"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title"/>
          </p:nvPr>
        </p:nvSpPr>
        <p:spPr>
          <a:xfrm>
            <a:off x="609480" y="299880"/>
            <a:ext cx="10972440" cy="12556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Constantia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body"/>
          </p:nvPr>
        </p:nvSpPr>
        <p:spPr>
          <a:xfrm>
            <a:off x="609480" y="1759680"/>
            <a:ext cx="10972440" cy="4361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onstantia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Второй уровень структуры</a:t>
            </a:r>
            <a:endParaRPr b="0" lang="ru-RU" sz="2600" spc="-1" strike="noStrike">
              <a:solidFill>
                <a:srgbClr val="000000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Третий уровень структуры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Четвёртый уровень структуры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-12600" y="-7920"/>
            <a:ext cx="12216960" cy="11419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2"/>
          <p:cNvSpPr/>
          <p:nvPr/>
        </p:nvSpPr>
        <p:spPr>
          <a:xfrm>
            <a:off x="5842080" y="-7920"/>
            <a:ext cx="6349680" cy="69948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3"/>
          <p:cNvSpPr/>
          <p:nvPr/>
        </p:nvSpPr>
        <p:spPr>
          <a:xfrm rot="21465000">
            <a:off x="-29520" y="222480"/>
            <a:ext cx="12212640" cy="712080"/>
          </a:xfrm>
          <a:custGeom>
            <a:avLst/>
            <a:gdLst/>
            <a:ah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09b7b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4"/>
          <p:cNvSpPr/>
          <p:nvPr/>
        </p:nvSpPr>
        <p:spPr>
          <a:xfrm rot="21465000">
            <a:off x="-21960" y="302760"/>
            <a:ext cx="12229560" cy="581400"/>
          </a:xfrm>
          <a:custGeom>
            <a:avLst/>
            <a:gdLst/>
            <a:ah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0f6fc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PlaceHolder 5"/>
          <p:cNvSpPr>
            <a:spLocks noGrp="1"/>
          </p:cNvSpPr>
          <p:nvPr>
            <p:ph type="title"/>
          </p:nvPr>
        </p:nvSpPr>
        <p:spPr>
          <a:xfrm>
            <a:off x="609480" y="772200"/>
            <a:ext cx="10972440" cy="1253160"/>
          </a:xfrm>
          <a:prstGeom prst="rect">
            <a:avLst/>
          </a:prstGeom>
        </p:spPr>
        <p:txBody>
          <a:bodyPr lIns="0" rIns="0" tIns="56160" bIns="0" anchor="b"/>
          <a:p>
            <a:pPr>
              <a:lnSpc>
                <a:spcPct val="100000"/>
              </a:lnSpc>
            </a:pPr>
            <a:r>
              <a:rPr b="0" lang="ru-RU" sz="6200" spc="-1" strike="noStrike">
                <a:solidFill>
                  <a:srgbClr val="04617b"/>
                </a:solidFill>
                <a:latin typeface="Calibri"/>
              </a:rPr>
              <a:t>Образец заголовка</a:t>
            </a:r>
            <a:endParaRPr b="0" lang="ru-RU" sz="6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609480" y="2122920"/>
            <a:ext cx="10972440" cy="4813560"/>
          </a:xfrm>
          <a:prstGeom prst="rect">
            <a:avLst/>
          </a:prstGeom>
        </p:spPr>
        <p:txBody>
          <a:bodyPr lIns="112680" rIns="112680" tIns="56160" bIns="56160"/>
          <a:p>
            <a:pPr marL="338040" indent="-33768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3200" spc="-1" strike="noStrike">
                <a:solidFill>
                  <a:srgbClr val="000000"/>
                </a:solidFill>
                <a:latin typeface="Constantia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  <a:p>
            <a:pPr lvl="1" marL="788400" indent="-303840">
              <a:lnSpc>
                <a:spcPct val="100000"/>
              </a:lnSpc>
              <a:spcBef>
                <a:spcPts val="601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ru-RU" sz="3000" spc="-1" strike="noStrike">
                <a:solidFill>
                  <a:srgbClr val="000000"/>
                </a:solidFill>
                <a:latin typeface="Constantia"/>
              </a:rPr>
              <a:t>Второй уровень</a:t>
            </a:r>
            <a:endParaRPr b="0" lang="ru-RU" sz="3000" spc="-1" strike="noStrike">
              <a:solidFill>
                <a:srgbClr val="000000"/>
              </a:solidFill>
              <a:latin typeface="Constantia"/>
            </a:endParaRPr>
          </a:p>
          <a:p>
            <a:pPr lvl="2" marL="1126440" indent="-303840">
              <a:lnSpc>
                <a:spcPct val="100000"/>
              </a:lnSpc>
              <a:spcBef>
                <a:spcPts val="519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Третий уровень</a:t>
            </a:r>
            <a:endParaRPr b="0" lang="ru-RU" sz="2600" spc="-1" strike="noStrike">
              <a:solidFill>
                <a:srgbClr val="000000"/>
              </a:solidFill>
              <a:latin typeface="Constantia"/>
            </a:endParaRPr>
          </a:p>
          <a:p>
            <a:pPr lvl="3" marL="1464480" indent="-258840">
              <a:lnSpc>
                <a:spcPct val="100000"/>
              </a:lnSpc>
              <a:spcBef>
                <a:spcPts val="499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Четвертый уровень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  <a:p>
            <a:pPr lvl="4" marL="1802160" indent="-258840">
              <a:lnSpc>
                <a:spcPct val="100000"/>
              </a:lnSpc>
              <a:spcBef>
                <a:spcPts val="499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ru-RU" sz="2500" spc="-1" strike="noStrike">
                <a:solidFill>
                  <a:srgbClr val="000000"/>
                </a:solidFill>
                <a:latin typeface="Constantia"/>
              </a:rPr>
              <a:t>Пятый уровень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dt"/>
          </p:nvPr>
        </p:nvSpPr>
        <p:spPr>
          <a:xfrm>
            <a:off x="609480" y="6971400"/>
            <a:ext cx="2844360" cy="39996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fld id="{B028A219-576B-4826-9802-447A29AF4651}" type="datetime">
              <a:rPr b="0" lang="ru-RU" sz="1500" spc="-1" strike="noStrike">
                <a:solidFill>
                  <a:srgbClr val="035c75"/>
                </a:solidFill>
                <a:latin typeface="Constantia"/>
              </a:rPr>
              <a:t>29.5.19</a:t>
            </a:fld>
            <a:endParaRPr b="0" lang="ru-RU" sz="1500" spc="-1" strike="noStrike">
              <a:latin typeface="Times New Roman"/>
            </a:endParaRPr>
          </a:p>
        </p:txBody>
      </p:sp>
      <p:sp>
        <p:nvSpPr>
          <p:cNvPr id="97" name="PlaceHolder 8"/>
          <p:cNvSpPr>
            <a:spLocks noGrp="1"/>
          </p:cNvSpPr>
          <p:nvPr>
            <p:ph type="ftr"/>
          </p:nvPr>
        </p:nvSpPr>
        <p:spPr>
          <a:xfrm>
            <a:off x="3556080" y="6971400"/>
            <a:ext cx="4470120" cy="399960"/>
          </a:xfrm>
          <a:prstGeom prst="rect">
            <a:avLst/>
          </a:prstGeom>
        </p:spPr>
        <p:txBody>
          <a:bodyPr lIns="0" rIns="0" tIns="0" bIns="0" anchor="b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98" name="PlaceHolder 9"/>
          <p:cNvSpPr>
            <a:spLocks noGrp="1"/>
          </p:cNvSpPr>
          <p:nvPr>
            <p:ph type="sldNum"/>
          </p:nvPr>
        </p:nvSpPr>
        <p:spPr>
          <a:xfrm>
            <a:off x="10566360" y="6971400"/>
            <a:ext cx="1015560" cy="39996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54765290-65E1-41AD-B782-993C5A629B66}" type="slidenum">
              <a:rPr b="0" lang="ru-RU" sz="15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5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png"/><Relationship Id="rId3" Type="http://schemas.openxmlformats.org/officeDocument/2006/relationships/image" Target="../media/image47.jpeg"/><Relationship Id="rId4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7" Type="http://schemas.openxmlformats.org/officeDocument/2006/relationships/image" Target="../media/image62.jpeg"/><Relationship Id="rId8" Type="http://schemas.openxmlformats.org/officeDocument/2006/relationships/image" Target="../media/image63.jpeg"/><Relationship Id="rId9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jpeg"/><Relationship Id="rId3" Type="http://schemas.openxmlformats.org/officeDocument/2006/relationships/image" Target="../media/image66.jpeg"/><Relationship Id="rId4" Type="http://schemas.openxmlformats.org/officeDocument/2006/relationships/image" Target="../media/image67.jpeg"/><Relationship Id="rId5" Type="http://schemas.openxmlformats.org/officeDocument/2006/relationships/image" Target="../media/image68.jpeg"/><Relationship Id="rId6" Type="http://schemas.openxmlformats.org/officeDocument/2006/relationships/image" Target="../media/image69.jpeg"/><Relationship Id="rId7" Type="http://schemas.openxmlformats.org/officeDocument/2006/relationships/image" Target="../media/image70.jpeg"/><Relationship Id="rId8" Type="http://schemas.openxmlformats.org/officeDocument/2006/relationships/image" Target="../media/image71.png"/><Relationship Id="rId9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jpeg"/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image" Target="../media/image76.jpeg"/><Relationship Id="rId6" Type="http://schemas.openxmlformats.org/officeDocument/2006/relationships/image" Target="../media/image77.jpeg"/><Relationship Id="rId7" Type="http://schemas.openxmlformats.org/officeDocument/2006/relationships/image" Target="../media/image78.png"/><Relationship Id="rId8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9.jpeg"/><Relationship Id="rId2" Type="http://schemas.openxmlformats.org/officeDocument/2006/relationships/image" Target="../media/image80.jpeg"/><Relationship Id="rId3" Type="http://schemas.openxmlformats.org/officeDocument/2006/relationships/image" Target="../media/image81.jpeg"/><Relationship Id="rId4" Type="http://schemas.openxmlformats.org/officeDocument/2006/relationships/image" Target="../media/image82.jpeg"/><Relationship Id="rId5" Type="http://schemas.openxmlformats.org/officeDocument/2006/relationships/image" Target="../media/image83.jpeg"/><Relationship Id="rId6" Type="http://schemas.openxmlformats.org/officeDocument/2006/relationships/image" Target="../media/image84.png"/><Relationship Id="rId7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image" Target="../media/image86.jpeg"/><Relationship Id="rId3" Type="http://schemas.openxmlformats.org/officeDocument/2006/relationships/image" Target="../media/image87.jpeg"/><Relationship Id="rId4" Type="http://schemas.openxmlformats.org/officeDocument/2006/relationships/image" Target="../media/image88.jpeg"/><Relationship Id="rId5" Type="http://schemas.openxmlformats.org/officeDocument/2006/relationships/image" Target="../media/image89.jpeg"/><Relationship Id="rId6" Type="http://schemas.openxmlformats.org/officeDocument/2006/relationships/image" Target="../media/image90.jpeg"/><Relationship Id="rId7" Type="http://schemas.openxmlformats.org/officeDocument/2006/relationships/image" Target="../media/image91.jpeg"/><Relationship Id="rId8" Type="http://schemas.openxmlformats.org/officeDocument/2006/relationships/image" Target="../media/image92.png"/><Relationship Id="rId9" Type="http://schemas.openxmlformats.org/officeDocument/2006/relationships/slideLayout" Target="../slideLayouts/slideLayout25.xml"/><Relationship Id="rId10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93.jpeg"/><Relationship Id="rId2" Type="http://schemas.openxmlformats.org/officeDocument/2006/relationships/image" Target="../media/image94.png"/><Relationship Id="rId3" Type="http://schemas.openxmlformats.org/officeDocument/2006/relationships/image" Target="../media/image95.jpeg"/><Relationship Id="rId4" Type="http://schemas.openxmlformats.org/officeDocument/2006/relationships/image" Target="../media/image96.jpeg"/><Relationship Id="rId5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97.png"/><Relationship Id="rId2" Type="http://schemas.openxmlformats.org/officeDocument/2006/relationships/image" Target="../media/image98.png"/><Relationship Id="rId3" Type="http://schemas.openxmlformats.org/officeDocument/2006/relationships/image" Target="../media/image99.jpeg"/><Relationship Id="rId4" Type="http://schemas.openxmlformats.org/officeDocument/2006/relationships/image" Target="../media/image100.jpeg"/><Relationship Id="rId5" Type="http://schemas.openxmlformats.org/officeDocument/2006/relationships/image" Target="../media/image101.jpeg"/><Relationship Id="rId6" Type="http://schemas.openxmlformats.org/officeDocument/2006/relationships/image" Target="../media/image102.jpeg"/><Relationship Id="rId7" Type="http://schemas.openxmlformats.org/officeDocument/2006/relationships/image" Target="../media/image103.jpeg"/><Relationship Id="rId8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3" descr=""/>
          <p:cNvPicPr/>
          <p:nvPr/>
        </p:nvPicPr>
        <p:blipFill>
          <a:blip r:embed="rId1"/>
          <a:stretch/>
        </p:blipFill>
        <p:spPr>
          <a:xfrm>
            <a:off x="0" y="3046320"/>
            <a:ext cx="12191760" cy="4474800"/>
          </a:xfrm>
          <a:prstGeom prst="rect">
            <a:avLst/>
          </a:prstGeom>
          <a:ln>
            <a:noFill/>
          </a:ln>
        </p:spPr>
      </p:pic>
      <p:sp>
        <p:nvSpPr>
          <p:cNvPr id="141" name="TextShape 1"/>
          <p:cNvSpPr txBox="1"/>
          <p:nvPr/>
        </p:nvSpPr>
        <p:spPr>
          <a:xfrm>
            <a:off x="452520" y="1189080"/>
            <a:ext cx="11358360" cy="157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90000"/>
              </a:lnSpc>
              <a:spcBef>
                <a:spcPts val="720"/>
              </a:spcBef>
            </a:pPr>
            <a:r>
              <a:rPr b="1" lang="ru-RU" sz="3200" spc="-1" strike="noStrike">
                <a:solidFill>
                  <a:srgbClr val="10243e"/>
                </a:solidFill>
                <a:latin typeface="Times New Roman"/>
                <a:ea typeface="DejaVu Sans"/>
              </a:rPr>
              <a:t>Реализация стратегии развития муниципальной системы образования муниципального образования </a:t>
            </a:r>
            <a:br/>
            <a:r>
              <a:rPr b="1" lang="ru-RU" sz="3200" spc="-1" strike="noStrike">
                <a:solidFill>
                  <a:srgbClr val="10243e"/>
                </a:solidFill>
                <a:latin typeface="Times New Roman"/>
                <a:ea typeface="DejaVu Sans"/>
              </a:rPr>
              <a:t>«Кимрский район» Тверской области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42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43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5452920" y="5975280"/>
            <a:ext cx="1499760" cy="49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2019 год</a:t>
            </a:r>
            <a:endParaRPr b="0" lang="ru-RU" sz="22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7524720" y="2832120"/>
            <a:ext cx="4911840" cy="2285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Информационная карта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муниципальной системы образования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4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47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2"/>
          <a:stretch/>
        </p:blipFill>
        <p:spPr>
          <a:xfrm>
            <a:off x="166680" y="1260360"/>
            <a:ext cx="7714800" cy="5643360"/>
          </a:xfrm>
          <a:prstGeom prst="rect">
            <a:avLst/>
          </a:prstGeom>
          <a:ln w="9360">
            <a:noFill/>
          </a:ln>
        </p:spPr>
      </p:pic>
      <p:sp>
        <p:nvSpPr>
          <p:cNvPr id="149" name="CustomShape 3"/>
          <p:cNvSpPr/>
          <p:nvPr/>
        </p:nvSpPr>
        <p:spPr>
          <a:xfrm>
            <a:off x="2095560" y="2117880"/>
            <a:ext cx="285480" cy="285480"/>
          </a:xfrm>
          <a:prstGeom prst="ellipse">
            <a:avLst/>
          </a:prstGeom>
          <a:solidFill>
            <a:srgbClr val="ff00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CustomShape 4"/>
          <p:cNvSpPr/>
          <p:nvPr/>
        </p:nvSpPr>
        <p:spPr>
          <a:xfrm>
            <a:off x="3952800" y="461808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5"/>
          <p:cNvSpPr/>
          <p:nvPr/>
        </p:nvSpPr>
        <p:spPr>
          <a:xfrm>
            <a:off x="4595760" y="311796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6"/>
          <p:cNvSpPr/>
          <p:nvPr/>
        </p:nvSpPr>
        <p:spPr>
          <a:xfrm>
            <a:off x="5381640" y="540396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7"/>
          <p:cNvSpPr/>
          <p:nvPr/>
        </p:nvSpPr>
        <p:spPr>
          <a:xfrm>
            <a:off x="5810400" y="447516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8"/>
          <p:cNvSpPr/>
          <p:nvPr/>
        </p:nvSpPr>
        <p:spPr>
          <a:xfrm>
            <a:off x="3166920" y="418932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9"/>
          <p:cNvSpPr/>
          <p:nvPr/>
        </p:nvSpPr>
        <p:spPr>
          <a:xfrm>
            <a:off x="1166760" y="3189240"/>
            <a:ext cx="285480" cy="2854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10"/>
          <p:cNvSpPr/>
          <p:nvPr/>
        </p:nvSpPr>
        <p:spPr>
          <a:xfrm>
            <a:off x="6167520" y="4618080"/>
            <a:ext cx="285480" cy="28548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CustomShape 11"/>
          <p:cNvSpPr/>
          <p:nvPr/>
        </p:nvSpPr>
        <p:spPr>
          <a:xfrm>
            <a:off x="2952720" y="4189320"/>
            <a:ext cx="285480" cy="285480"/>
          </a:xfrm>
          <a:prstGeom prst="ellipse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12"/>
          <p:cNvSpPr/>
          <p:nvPr/>
        </p:nvSpPr>
        <p:spPr>
          <a:xfrm>
            <a:off x="952560" y="3189240"/>
            <a:ext cx="356760" cy="356760"/>
          </a:xfrm>
          <a:prstGeom prst="ellipse">
            <a:avLst/>
          </a:prstGeom>
          <a:solidFill>
            <a:srgbClr val="ff420e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13"/>
          <p:cNvSpPr/>
          <p:nvPr/>
        </p:nvSpPr>
        <p:spPr>
          <a:xfrm>
            <a:off x="5595840" y="5332320"/>
            <a:ext cx="285480" cy="2854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14"/>
          <p:cNvSpPr/>
          <p:nvPr/>
        </p:nvSpPr>
        <p:spPr>
          <a:xfrm>
            <a:off x="3809880" y="4618080"/>
            <a:ext cx="285480" cy="2854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15"/>
          <p:cNvSpPr/>
          <p:nvPr/>
        </p:nvSpPr>
        <p:spPr>
          <a:xfrm>
            <a:off x="5952960" y="4332240"/>
            <a:ext cx="285480" cy="28548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CustomShape 16"/>
          <p:cNvSpPr/>
          <p:nvPr/>
        </p:nvSpPr>
        <p:spPr>
          <a:xfrm>
            <a:off x="1881000" y="2046240"/>
            <a:ext cx="285480" cy="285480"/>
          </a:xfrm>
          <a:prstGeom prst="ellipse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CustomShape 17"/>
          <p:cNvSpPr/>
          <p:nvPr/>
        </p:nvSpPr>
        <p:spPr>
          <a:xfrm>
            <a:off x="4809960" y="3189240"/>
            <a:ext cx="285480" cy="285480"/>
          </a:xfrm>
          <a:prstGeom prst="ellipse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18"/>
          <p:cNvSpPr/>
          <p:nvPr/>
        </p:nvSpPr>
        <p:spPr>
          <a:xfrm>
            <a:off x="6310440" y="4475160"/>
            <a:ext cx="285480" cy="285480"/>
          </a:xfrm>
          <a:prstGeom prst="ellipse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738000" y="974880"/>
            <a:ext cx="10929600" cy="142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3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Среднегодовая численность населения Кимрского района Тверской области на 01.01.2019 года составляет </a:t>
            </a:r>
            <a:r>
              <a:rPr b="1" lang="ru-RU" sz="23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11 779 </a:t>
            </a:r>
            <a:r>
              <a:rPr b="0" lang="ru-RU" sz="23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человек. </a:t>
            </a:r>
            <a:endParaRPr b="0" lang="ru-RU" sz="23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3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Численность населения ежегодно уменьшается за счёт миграционных потоков за пределы Кимрского района, в том числе в Московскую область.</a:t>
            </a:r>
            <a:endParaRPr b="0" lang="ru-RU" sz="23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</a:pPr>
            <a:endParaRPr b="0" lang="ru-RU" sz="2300" spc="-1" strike="noStrike">
              <a:latin typeface="Arial"/>
            </a:endParaRPr>
          </a:p>
        </p:txBody>
      </p:sp>
      <p:pic>
        <p:nvPicPr>
          <p:cNvPr id="16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67" name="CustomShape 2"/>
          <p:cNvSpPr/>
          <p:nvPr/>
        </p:nvSpPr>
        <p:spPr>
          <a:xfrm>
            <a:off x="1380960" y="4903920"/>
            <a:ext cx="9786600" cy="235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169" name="Table 4"/>
          <p:cNvGraphicFramePr/>
          <p:nvPr/>
        </p:nvGraphicFramePr>
        <p:xfrm>
          <a:off x="380880" y="3403440"/>
          <a:ext cx="11644200" cy="2904120"/>
        </p:xfrm>
        <a:graphic>
          <a:graphicData uri="http://schemas.openxmlformats.org/drawingml/2006/table">
            <a:tbl>
              <a:tblPr/>
              <a:tblGrid>
                <a:gridCol w="1571400"/>
                <a:gridCol w="3802680"/>
                <a:gridCol w="2117160"/>
                <a:gridCol w="2035440"/>
                <a:gridCol w="2117520"/>
              </a:tblGrid>
              <a:tr h="537480">
                <a:tc rowSpan="2"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Учреждения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Количество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детей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Сокращение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контингента за период с 01.01.2018 по 01.01.2019 гг.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983160"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2018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2019 год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</a:tr>
              <a:tr h="760320">
                <a:tc rowSpan="2"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Отрасль «Образование»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Детские сады  -  4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дошкольные группы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231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 дошкольная группа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дошкольная группа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-54 чел.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</a:tr>
              <a:tr h="53748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 - 8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792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767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-25 чел.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7603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Отрасль «Культура»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 искусств (дополнительное образование) - 2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193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-31 чел.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</a:tr>
            </a:tbl>
          </a:graphicData>
        </a:graphic>
      </p:graphicFrame>
      <p:sp>
        <p:nvSpPr>
          <p:cNvPr id="170" name="CustomShape 5"/>
          <p:cNvSpPr/>
          <p:nvPr/>
        </p:nvSpPr>
        <p:spPr>
          <a:xfrm>
            <a:off x="738000" y="2546280"/>
            <a:ext cx="10715400" cy="78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территории Кимрского района осуществляют деятельность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14 муниципальных образовательных организаций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1" name="CustomShape 6"/>
          <p:cNvSpPr/>
          <p:nvPr/>
        </p:nvSpPr>
        <p:spPr>
          <a:xfrm>
            <a:off x="3809880" y="117360"/>
            <a:ext cx="7945920" cy="545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Система образования Кимрского района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3" descr=""/>
          <p:cNvPicPr/>
          <p:nvPr/>
        </p:nvPicPr>
        <p:blipFill>
          <a:blip r:embed="rId1"/>
          <a:stretch/>
        </p:blipFill>
        <p:spPr>
          <a:xfrm>
            <a:off x="8667720" y="4024080"/>
            <a:ext cx="3524040" cy="3497040"/>
          </a:xfrm>
          <a:prstGeom prst="rect">
            <a:avLst/>
          </a:prstGeom>
          <a:ln>
            <a:noFill/>
          </a:ln>
        </p:spPr>
      </p:pic>
      <p:sp>
        <p:nvSpPr>
          <p:cNvPr id="173" name="CustomShape 1"/>
          <p:cNvSpPr/>
          <p:nvPr/>
        </p:nvSpPr>
        <p:spPr>
          <a:xfrm>
            <a:off x="4309920" y="117360"/>
            <a:ext cx="7524360" cy="61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Дошкольное образование Кимрского района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309600" y="1332000"/>
            <a:ext cx="11644200" cy="571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Дошкольное образование представлено: </a:t>
            </a:r>
            <a:endParaRPr b="0" lang="ru-RU" sz="26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 детских сада общеразвивающего вида;</a:t>
            </a:r>
            <a:endParaRPr b="0" lang="ru-RU" sz="26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 дошкольные группы при общеобразовательных школах.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Численность воспитанников дошкольных общеобразовательных учреждений на 2018/2019 учебный год составляет 258 человек.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 ребенка с ограниченными возможностями здоровья.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2015 году дополнительно открыта подготовительная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группа общеразвивающей направленности в МДОУ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детский сад № 1 «Гнёздышко» пгт. Белый городок.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latin typeface="Arial"/>
            </a:endParaRPr>
          </a:p>
        </p:txBody>
      </p:sp>
      <p:pic>
        <p:nvPicPr>
          <p:cNvPr id="175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76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2" descr=""/>
          <p:cNvPicPr/>
          <p:nvPr/>
        </p:nvPicPr>
        <p:blipFill>
          <a:blip r:embed="rId1"/>
          <a:stretch/>
        </p:blipFill>
        <p:spPr>
          <a:xfrm>
            <a:off x="8096400" y="3975120"/>
            <a:ext cx="4095360" cy="3546000"/>
          </a:xfrm>
          <a:prstGeom prst="rect">
            <a:avLst/>
          </a:prstGeom>
          <a:ln>
            <a:noFill/>
          </a:ln>
        </p:spPr>
      </p:pic>
      <p:sp>
        <p:nvSpPr>
          <p:cNvPr id="178" name="CustomShape 1"/>
          <p:cNvSpPr/>
          <p:nvPr/>
        </p:nvSpPr>
        <p:spPr>
          <a:xfrm>
            <a:off x="4524480" y="117360"/>
            <a:ext cx="7143480" cy="61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Общее образование Кимрского района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09600" y="903240"/>
            <a:ext cx="11429640" cy="464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Сеть муниципальных общеобразовательных организаций представлена следующими организациями:</a:t>
            </a:r>
            <a:endParaRPr b="0" lang="ru-RU" sz="175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 начальная школа на территории  Красновского сельского поселения;</a:t>
            </a:r>
            <a:endParaRPr b="0" lang="ru-RU" sz="175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  основная школа на  территории  Приволжского сельского поселения (функционирует в 2018-2109 учебном году в статусе начальной школы;</a:t>
            </a:r>
            <a:endParaRPr b="0" lang="ru-RU" sz="175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 средних школ на территориях Горицкого, Маловасилевского, Ильинского, Неклюдовского, Титовского сельских и городского поселения поселок Белый Городок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Численность обучающихся  на 2018/2019 учебный год составляет 767 человек.                   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Доля выпускников 9 классов, продолживших обучение в 10 классе - 42 %   (в 2017 году- 39 %).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Средняя наполняемость классов составляет 11,1 человек  (в прошлом учебном году - 11,3 человека).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 в муниципальных общеобразовательных организациях, занимающихся 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 вторую смену нет.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</a:t>
            </a:r>
            <a:r>
              <a:rPr b="0" lang="ru-RU" sz="175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 детей с ограниченными возможностями здоровья.</a:t>
            </a: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750" spc="-1" strike="noStrike">
              <a:latin typeface="Arial"/>
            </a:endParaRPr>
          </a:p>
        </p:txBody>
      </p:sp>
      <p:pic>
        <p:nvPicPr>
          <p:cNvPr id="180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81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182" name="Table 4"/>
          <p:cNvGraphicFramePr/>
          <p:nvPr/>
        </p:nvGraphicFramePr>
        <p:xfrm>
          <a:off x="595440" y="5975280"/>
          <a:ext cx="6077160" cy="1209240"/>
        </p:xfrm>
        <a:graphic>
          <a:graphicData uri="http://schemas.openxmlformats.org/drawingml/2006/table">
            <a:tbl>
              <a:tblPr/>
              <a:tblGrid>
                <a:gridCol w="1518840"/>
                <a:gridCol w="1519560"/>
                <a:gridCol w="1518840"/>
                <a:gridCol w="1519920"/>
              </a:tblGrid>
              <a:tr h="241920"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Учебный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1 класс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9 класс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10 класс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41920"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2015-2016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83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82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31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41920"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2016-2017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96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67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43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41920"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2017-2018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26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41560"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2018-2019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80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74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6080" rIns="6840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31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46080" marR="68400"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3" name="CustomShape 5"/>
          <p:cNvSpPr/>
          <p:nvPr/>
        </p:nvSpPr>
        <p:spPr>
          <a:xfrm>
            <a:off x="2023920" y="5619240"/>
            <a:ext cx="2714400" cy="30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i="1" lang="ru-RU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Численность обучающихся</a:t>
            </a:r>
            <a:endParaRPr b="0" lang="ru-RU" sz="14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80880" y="1832040"/>
            <a:ext cx="11358360" cy="314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 ребенка с ограниченными возможностями здоровья.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Обучение ведется в школах по 7 направлениям: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 Музыкальный инструмент (фортепиано, гитара, баян, блок-флейта);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 Фольклорное пение;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 Декоративно-прикладное искусство;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4. Изобразительное искусство;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5. Хоровое пение;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6. Хореография;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7. Общеэстетическое.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                                                                                                                           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Возрастной состав обучающихся Школ искусств:                                                                                           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                                                                                                                        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238640" y="0"/>
            <a:ext cx="742932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Дополнительное образование в сфере культуры Кимрского района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8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87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188" name="Table 4"/>
          <p:cNvGraphicFramePr/>
          <p:nvPr/>
        </p:nvGraphicFramePr>
        <p:xfrm>
          <a:off x="523800" y="5689440"/>
          <a:ext cx="7286400" cy="1549800"/>
        </p:xfrm>
        <a:graphic>
          <a:graphicData uri="http://schemas.openxmlformats.org/drawingml/2006/table">
            <a:tbl>
              <a:tblPr/>
              <a:tblGrid>
                <a:gridCol w="2929320"/>
                <a:gridCol w="642600"/>
                <a:gridCol w="571320"/>
                <a:gridCol w="571320"/>
                <a:gridCol w="688680"/>
                <a:gridCol w="675360"/>
                <a:gridCol w="642960"/>
                <a:gridCol w="564840"/>
              </a:tblGrid>
              <a:tr h="452160">
                <a:tc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856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Административно-управленческий персонал (директор и заместитель)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2652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Учебно-вспомогательный персонал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28548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Обслуживающий персонал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9" name="Диаграмма 10"/>
          <p:cNvGraphicFramePr/>
          <p:nvPr/>
        </p:nvGraphicFramePr>
        <p:xfrm>
          <a:off x="7953480" y="5450040"/>
          <a:ext cx="3857400" cy="207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0" name="CustomShape 5"/>
          <p:cNvSpPr/>
          <p:nvPr/>
        </p:nvSpPr>
        <p:spPr>
          <a:xfrm>
            <a:off x="666720" y="5332320"/>
            <a:ext cx="6714720" cy="34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Кадры учреждений дополнительного образования Кимрского района</a:t>
            </a:r>
            <a:endParaRPr b="0" lang="ru-RU" sz="1400" spc="-1" strike="noStrike">
              <a:latin typeface="Arial"/>
            </a:endParaRPr>
          </a:p>
        </p:txBody>
      </p:sp>
      <p:graphicFrame>
        <p:nvGraphicFramePr>
          <p:cNvPr id="191" name="Table 6"/>
          <p:cNvGraphicFramePr/>
          <p:nvPr/>
        </p:nvGraphicFramePr>
        <p:xfrm>
          <a:off x="952560" y="1189080"/>
          <a:ext cx="10786680" cy="1499760"/>
        </p:xfrm>
        <a:graphic>
          <a:graphicData uri="http://schemas.openxmlformats.org/drawingml/2006/table">
            <a:tbl>
              <a:tblPr/>
              <a:tblGrid>
                <a:gridCol w="5393520"/>
                <a:gridCol w="5393520"/>
              </a:tblGrid>
              <a:tr h="10713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Муниципальное бюджетное учреждений дополнительного образования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«Белогородская школа искусств»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Муниципальное бюджетное учреждений дополнительного образования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«Маловасилевская школа искусств»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</a:tr>
              <a:tr h="428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75 учащихся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87 учащихся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738000" y="1474920"/>
            <a:ext cx="10572480" cy="521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2019 году Кимрский район продолжит свое участие в  национальном проекте «Культурная среда» по оснащению образовательных учреждений в сфере культуры (школ искусств и колледжей) музыкальными инструментами, оборудованием и учебными материалами.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2017 году Маловасилевская школа искусств приобрела 4-ех струнную бас гитару «Ямаха» на сумму 17 500 руб.;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2018 году приобретены музыкальные инструменты в рамках программы софинансирования (50*50) для Маловасилевской школы искусств - гусли нагрудные, саксофон Альт, электрогитара) на сумму 66 800 руб.;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2018 году Маловасилевская школа искусств в рамках Программы по оснащению детских школ искусств получила </a:t>
            </a:r>
            <a:r>
              <a:rPr b="0" lang="ru-RU" sz="2000" spc="-1" strike="noStrike" u="sng">
                <a:solidFill>
                  <a:srgbClr val="000000"/>
                </a:solidFill>
                <a:uFillTx/>
                <a:latin typeface="Times New Roman"/>
              </a:rPr>
              <a:t>безвозмездно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пианино марки «Михаил Глинка». Передача состоялась в рамках государственной поддержки школ искусств и отечественных предприятий по производству музыкальных инструментов. 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93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94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95" name="CustomShape 3"/>
          <p:cNvSpPr/>
          <p:nvPr/>
        </p:nvSpPr>
        <p:spPr>
          <a:xfrm>
            <a:off x="4238640" y="117360"/>
            <a:ext cx="742932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Дополнительное образование в сфере культуры Кимрского района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237960" y="1046160"/>
            <a:ext cx="11501280" cy="278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В целях развития творческого, научного и  профессионального потенциала детей и молодёжи, а также поддержки одарённых детей и талантливой молодёжи Кимрского района утверждено Положение о ежегодных премиях одарённым детям и талантливой молодёжи по следующим номинациям: 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- «За особые успехи учебно-исследовательской деятельности и научно-техническом творчестве»;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- «За особые успехи в области культуры и искусства»;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- «За особые успехи в области спорта»;</a:t>
            </a:r>
            <a:endParaRPr b="0" lang="ru-RU" sz="2000" spc="-1" strike="noStrike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«За особые успехи в социально-значимой и общественной деятельности».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С каждым годом количество номинантов увеличивается: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97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198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99" name="CustomShape 3"/>
          <p:cNvSpPr/>
          <p:nvPr/>
        </p:nvSpPr>
        <p:spPr>
          <a:xfrm>
            <a:off x="4238640" y="189000"/>
            <a:ext cx="7143480" cy="73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Премия «Молодое дарование»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00" name="CustomShape 4"/>
          <p:cNvSpPr/>
          <p:nvPr/>
        </p:nvSpPr>
        <p:spPr>
          <a:xfrm>
            <a:off x="380880" y="617400"/>
            <a:ext cx="11358360" cy="114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201" name="Table 5"/>
          <p:cNvGraphicFramePr/>
          <p:nvPr/>
        </p:nvGraphicFramePr>
        <p:xfrm>
          <a:off x="166680" y="3975120"/>
          <a:ext cx="6643440" cy="3357360"/>
        </p:xfrm>
        <a:graphic>
          <a:graphicData uri="http://schemas.openxmlformats.org/drawingml/2006/table">
            <a:tbl>
              <a:tblPr/>
              <a:tblGrid>
                <a:gridCol w="1830960"/>
                <a:gridCol w="1668960"/>
                <a:gridCol w="3143520"/>
              </a:tblGrid>
              <a:tr h="4737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2017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2018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2019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8836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категория персональные премии награждены 6 человек,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категории коллективы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творческих коллектива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категории персональные премии награждены 4 человека,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категории коллективы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творческих коллективов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категории персональные премии награждены 3 человека,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среди команд: военно-спортивный патриотический клуб «Русич» Неклюдовской школы,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команда девушек по мини-футболу Маловасилевской школы,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категории коллективы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творческих коллективов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sp>
        <p:nvSpPr>
          <p:cNvPr id="202" name="CustomShape 6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03" name="Picture 3" descr=""/>
          <p:cNvPicPr/>
          <p:nvPr/>
        </p:nvPicPr>
        <p:blipFill>
          <a:blip r:embed="rId2"/>
          <a:stretch/>
        </p:blipFill>
        <p:spPr>
          <a:xfrm>
            <a:off x="7095960" y="3975120"/>
            <a:ext cx="4928760" cy="321444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2595600" y="117360"/>
            <a:ext cx="8984160" cy="85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Кадровый состав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состоянию на 01.04.2019 год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205" name="Table 2"/>
          <p:cNvGraphicFramePr/>
          <p:nvPr/>
        </p:nvGraphicFramePr>
        <p:xfrm>
          <a:off x="666720" y="2046240"/>
          <a:ext cx="11215440" cy="4061880"/>
        </p:xfrm>
        <a:graphic>
          <a:graphicData uri="http://schemas.openxmlformats.org/drawingml/2006/table">
            <a:tbl>
              <a:tblPr/>
              <a:tblGrid>
                <a:gridCol w="3738240"/>
                <a:gridCol w="3738240"/>
                <a:gridCol w="3738960"/>
              </a:tblGrid>
              <a:tr h="1124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Учреждения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Всего работников,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 т.ч. педагогов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Средняя заработная плата педагогических работников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 1 кв. 2019 года, руб.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968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Детские сады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77/36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20 170,4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25200">
                      <a:solidFill>
                        <a:srgbClr val="ffffff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</a:tr>
              <a:tr h="6051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259/122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23 502,0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8672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 искусств (дополнительное образование)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16/11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27 318,0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</a:tr>
              <a:tr h="8683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352/169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92b3e4"/>
                    </a:solidFill>
                  </a:tcPr>
                </a:tc>
              </a:tr>
            </a:tbl>
          </a:graphicData>
        </a:graphic>
      </p:graphicFrame>
      <p:pic>
        <p:nvPicPr>
          <p:cNvPr id="20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07" name="CustomShape 3"/>
          <p:cNvSpPr/>
          <p:nvPr/>
        </p:nvSpPr>
        <p:spPr>
          <a:xfrm>
            <a:off x="738000" y="1403280"/>
            <a:ext cx="1042956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системе образования Кимрского района трудятся 352 человека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08" name="CustomShape 4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2952720" y="117360"/>
            <a:ext cx="8898840" cy="64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Стаж педагогических работников  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210" name="Table 2"/>
          <p:cNvGraphicFramePr/>
          <p:nvPr/>
        </p:nvGraphicFramePr>
        <p:xfrm>
          <a:off x="452520" y="1046160"/>
          <a:ext cx="11286720" cy="4503240"/>
        </p:xfrm>
        <a:graphic>
          <a:graphicData uri="http://schemas.openxmlformats.org/drawingml/2006/table">
            <a:tbl>
              <a:tblPr/>
              <a:tblGrid>
                <a:gridCol w="2214360"/>
                <a:gridCol w="1991520"/>
                <a:gridCol w="1329120"/>
                <a:gridCol w="942480"/>
                <a:gridCol w="1022400"/>
                <a:gridCol w="1071360"/>
                <a:gridCol w="1253160"/>
                <a:gridCol w="1462320"/>
              </a:tblGrid>
              <a:tr h="1167480">
                <a:tc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педагогических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работников, чел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Менее 3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3-5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5-10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10-15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15-20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Более 20 лет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0713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Детские сады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7221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113472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075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11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12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13" name="CustomShape 4"/>
          <p:cNvSpPr/>
          <p:nvPr/>
        </p:nvSpPr>
        <p:spPr>
          <a:xfrm>
            <a:off x="309600" y="5689440"/>
            <a:ext cx="11358360" cy="157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Педагогов в возрасте от 55 лет и старше в учреждениях образования  44 человека, что составляет 36,1% от общего количества педагогических работников. 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Стаж 119 педагогических  работников организаций образования района  более  20 лет,  молодых специалистов окончивших педагогические учебные заведения и пришедших на работу в 2018/2019 учебный год не имеется.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p:transition spd="slow">
    <p:wipe dir="r"/>
  </p:transition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4524480" y="117360"/>
            <a:ext cx="7429320" cy="83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>
            <a:norm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Динамика кадров общеобразовательных организаций Кимрского района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237960" y="1260360"/>
            <a:ext cx="11953440" cy="49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Количество работающих в общеобразовательных организациях (школы с детскими садами), человек.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216" name="Table 3"/>
          <p:cNvGraphicFramePr/>
          <p:nvPr/>
        </p:nvGraphicFramePr>
        <p:xfrm>
          <a:off x="237960" y="1974960"/>
          <a:ext cx="11786760" cy="3641040"/>
        </p:xfrm>
        <a:graphic>
          <a:graphicData uri="http://schemas.openxmlformats.org/drawingml/2006/table">
            <a:tbl>
              <a:tblPr/>
              <a:tblGrid>
                <a:gridCol w="3536280"/>
                <a:gridCol w="1178280"/>
                <a:gridCol w="1178280"/>
                <a:gridCol w="1178280"/>
                <a:gridCol w="1178280"/>
                <a:gridCol w="1178280"/>
                <a:gridCol w="1178280"/>
                <a:gridCol w="1180800"/>
              </a:tblGrid>
              <a:tr h="461160">
                <a:tc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3748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Административно-управленческий персонал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(директор и заместители, главный бухгалтер)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611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Учебно-вспомогательный персонал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57312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Обслуживающий персонал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7707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17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18" name="CustomShape 4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19" name="CustomShape 5"/>
          <p:cNvSpPr/>
          <p:nvPr/>
        </p:nvSpPr>
        <p:spPr>
          <a:xfrm>
            <a:off x="309600" y="5832360"/>
            <a:ext cx="11644200" cy="135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just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   </a:t>
            </a:r>
            <a:r>
              <a:rPr b="0" lang="ru-RU" sz="20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      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следствии проведенных мероприятий по реорганизации/ликвидации образовательных организаций количество работающих, за исключением педагогических работников, за период 2013-2018 год сократилось на 33 человека.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p:transition spd="slow">
    <p:wipe dir="r"/>
  </p:transition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4095720" y="0"/>
            <a:ext cx="8096040" cy="107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Динамика кадров дошкольных образовательных организаций Кимрского района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952560" y="1189080"/>
            <a:ext cx="10786680" cy="42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Количество работающих в дошкольных образовательных организациях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graphicFrame>
        <p:nvGraphicFramePr>
          <p:cNvPr id="222" name="Table 3"/>
          <p:cNvGraphicFramePr/>
          <p:nvPr/>
        </p:nvGraphicFramePr>
        <p:xfrm>
          <a:off x="309600" y="1689120"/>
          <a:ext cx="11644200" cy="3783960"/>
        </p:xfrm>
        <a:graphic>
          <a:graphicData uri="http://schemas.openxmlformats.org/drawingml/2006/table">
            <a:tbl>
              <a:tblPr/>
              <a:tblGrid>
                <a:gridCol w="3492720"/>
                <a:gridCol w="1164240"/>
                <a:gridCol w="1164240"/>
                <a:gridCol w="1164240"/>
                <a:gridCol w="1164240"/>
                <a:gridCol w="1164240"/>
                <a:gridCol w="1164240"/>
                <a:gridCol w="1166040"/>
              </a:tblGrid>
              <a:tr h="701280">
                <a:tc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12428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Административно-управленческий персонал (заведующие)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7572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Учебно-вспомогательный персонал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6408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Обслуживающий персонал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4188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23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24" name="CustomShape 4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25" name="CustomShape 5"/>
          <p:cNvSpPr/>
          <p:nvPr/>
        </p:nvSpPr>
        <p:spPr>
          <a:xfrm>
            <a:off x="309600" y="5546880"/>
            <a:ext cx="11715480" cy="157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Кадровый состав учреждений дошкольного образования Кимрского района соответствует нормативным требованиям.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Наполняемость детских садов учебно-вспомогательным и обслуживающим персоналом оптимальна.</a:t>
            </a:r>
            <a:endParaRPr b="0" lang="ru-RU" sz="2400" spc="-1" strike="noStrike">
              <a:latin typeface="Arial"/>
            </a:endParaRPr>
          </a:p>
        </p:txBody>
      </p:sp>
    </p:spTree>
  </p:cSld>
  <p:transition spd="slow">
    <p:wipe dir="r"/>
  </p:transition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35960" y="546120"/>
            <a:ext cx="11755800" cy="85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3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Динамика заработной платы педагогических работников к уровню 2012 года (план/факт), в разрезе категорий педагогических работников (в рублях).</a:t>
            </a:r>
            <a:br/>
            <a:endParaRPr b="0" lang="ru-RU" sz="2300" spc="-1" strike="noStrike">
              <a:latin typeface="Arial"/>
            </a:endParaRPr>
          </a:p>
        </p:txBody>
      </p:sp>
      <p:graphicFrame>
        <p:nvGraphicFramePr>
          <p:cNvPr id="227" name="Table 2"/>
          <p:cNvGraphicFramePr/>
          <p:nvPr/>
        </p:nvGraphicFramePr>
        <p:xfrm>
          <a:off x="452520" y="1403280"/>
          <a:ext cx="11572560" cy="5072400"/>
        </p:xfrm>
        <a:graphic>
          <a:graphicData uri="http://schemas.openxmlformats.org/drawingml/2006/table">
            <a:tbl>
              <a:tblPr/>
              <a:tblGrid>
                <a:gridCol w="1857600"/>
                <a:gridCol w="857160"/>
                <a:gridCol w="920160"/>
                <a:gridCol w="1038240"/>
                <a:gridCol w="889920"/>
                <a:gridCol w="1038240"/>
                <a:gridCol w="1038240"/>
                <a:gridCol w="964080"/>
                <a:gridCol w="1038240"/>
                <a:gridCol w="964080"/>
                <a:gridCol w="966600"/>
              </a:tblGrid>
              <a:tr h="477360"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grid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536760"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0422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дошкольных организаций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20 432,4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20 705,7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16 980,92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16 555,3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18 673,37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18 673,37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20 170,4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20 200,3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20 170,4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20 170,58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0461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 общеобразовательных организаций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21 317,1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21 391,91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22 108,86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22 148,27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22 475,59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22 475,59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23 502,0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24 706,33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23 502,0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23 845,61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88668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дошкольных групп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15 857,8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17 300,11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16 470,48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15 738,0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15 969,88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15 969,88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17 339,7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17 494,45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17 339,7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17 341,67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10832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Педагогические работники дополнительного образования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17 026,22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18 573,00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17 595,72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17 243,71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22 553,78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r">
                        <a:lnSpc>
                          <a:spcPct val="115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22 553,78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27 724,14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r">
                        <a:lnSpc>
                          <a:spcPct val="115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27 724,14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27 743,96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r">
                        <a:lnSpc>
                          <a:spcPct val="115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27 743,96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</a:tbl>
          </a:graphicData>
        </a:graphic>
      </p:graphicFrame>
      <p:pic>
        <p:nvPicPr>
          <p:cNvPr id="228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29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30" name="CustomShape 4"/>
          <p:cNvSpPr/>
          <p:nvPr/>
        </p:nvSpPr>
        <p:spPr>
          <a:xfrm>
            <a:off x="166680" y="6618240"/>
            <a:ext cx="11715480" cy="71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Средняя заработная плата педагогических работников соответствует доведенному значению в соответствии с целями реализации Указа Президента Российской Федерации от 07.05.2012 года №597.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1380960" y="546120"/>
            <a:ext cx="9357840" cy="35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Объем бюджетных ассигнований 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452520" y="1046160"/>
            <a:ext cx="11429640" cy="621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>
            <a:norm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</a:t>
            </a:r>
            <a:r>
              <a:rPr b="0" lang="ru-RU" sz="24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   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Доля расходов по разделу «Образование» в общем объеме расходов районного бюджета в 2015-2019 годах в среднем составляет 55%.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  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Бюджетные ассигнования на 2019 год запланированы в сумме 156267,7 тыс. руб. </a:t>
            </a:r>
            <a:r>
              <a:rPr b="0" lang="ru-RU" sz="24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,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том числе за счёт средств муниципального образования – 79702,6  тыс. руб., за счёт средств межбюджетных трансфертов – 76 565,1 тыс.руб.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108"/>
              </a:spcBef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08"/>
              </a:spcBef>
            </a:pPr>
            <a:endParaRPr b="0" lang="ru-RU" sz="2400" spc="-1" strike="noStrike">
              <a:latin typeface="Arial"/>
            </a:endParaRPr>
          </a:p>
        </p:txBody>
      </p:sp>
      <p:graphicFrame>
        <p:nvGraphicFramePr>
          <p:cNvPr id="233" name="Table 3"/>
          <p:cNvGraphicFramePr/>
          <p:nvPr/>
        </p:nvGraphicFramePr>
        <p:xfrm>
          <a:off x="452520" y="3403440"/>
          <a:ext cx="11215440" cy="3071160"/>
        </p:xfrm>
        <a:graphic>
          <a:graphicData uri="http://schemas.openxmlformats.org/drawingml/2006/table">
            <a:tbl>
              <a:tblPr/>
              <a:tblGrid>
                <a:gridCol w="1285560"/>
                <a:gridCol w="2643120"/>
                <a:gridCol w="2643120"/>
                <a:gridCol w="4643640"/>
              </a:tblGrid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Местный бюджет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Областной бюджет и федеральный бюджет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147852,0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67454,5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80397,5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147412,7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71438,5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75974,2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160813,9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81974,0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78839,9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167523,9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80108,6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87415,3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51192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156267,7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79702,6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76565,1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34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35" name="CustomShape 4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ransition spd="slow">
    <p:wipe dir="r"/>
  </p:transition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1023840" y="617400"/>
            <a:ext cx="10770120" cy="9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Внебюджетные источники финансового обеспечения деятельности образовательных организаций и основных направлений их расходования</a:t>
            </a:r>
            <a:endParaRPr b="0" lang="ru-RU" sz="2400" spc="-1" strike="noStrike">
              <a:latin typeface="Arial"/>
            </a:endParaRPr>
          </a:p>
        </p:txBody>
      </p:sp>
      <p:graphicFrame>
        <p:nvGraphicFramePr>
          <p:cNvPr id="237" name="Table 2"/>
          <p:cNvGraphicFramePr/>
          <p:nvPr/>
        </p:nvGraphicFramePr>
        <p:xfrm>
          <a:off x="666720" y="1760400"/>
          <a:ext cx="11072520" cy="4739760"/>
        </p:xfrm>
        <a:graphic>
          <a:graphicData uri="http://schemas.openxmlformats.org/drawingml/2006/table">
            <a:tbl>
              <a:tblPr/>
              <a:tblGrid>
                <a:gridCol w="4010400"/>
                <a:gridCol w="1954800"/>
                <a:gridCol w="1954800"/>
                <a:gridCol w="3152520"/>
              </a:tblGrid>
              <a:tr h="336960">
                <a:tc rowSpan="2"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grid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706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поступило 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</a:tr>
              <a:tr h="8463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 за присмотр и уход за ребенком в дошкольных учреждениях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1 484 196,19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1 430 589,18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2 193 750,00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9165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 за присмотр и уход за ребенком в дошкольных группах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903 375,00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804 003,75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875 000,00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88668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 за питание учащихся в школах и интернате  при школе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1 316 353,00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1 171 554,17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1 354 320,00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84636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питание детей, находящихся в трудной жизненной ситуации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1 846 800,00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1 643 652,0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907 200,00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33624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5 550 724,19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5 049 799,10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5 330 270,00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38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39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Table 1"/>
          <p:cNvGraphicFramePr/>
          <p:nvPr/>
        </p:nvGraphicFramePr>
        <p:xfrm>
          <a:off x="452520" y="1689120"/>
          <a:ext cx="11286720" cy="1213920"/>
        </p:xfrm>
        <a:graphic>
          <a:graphicData uri="http://schemas.openxmlformats.org/drawingml/2006/table">
            <a:tbl>
              <a:tblPr/>
              <a:tblGrid>
                <a:gridCol w="1857240"/>
                <a:gridCol w="1857240"/>
                <a:gridCol w="1857240"/>
                <a:gridCol w="1857240"/>
                <a:gridCol w="1928520"/>
                <a:gridCol w="1929240"/>
              </a:tblGrid>
              <a:tr h="53964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7428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2000,0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7,3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10,6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16,2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41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42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10739520" y="1260360"/>
            <a:ext cx="126180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15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млн. руб.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1023840" y="689040"/>
            <a:ext cx="10929600" cy="85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Расходы местного бюджета на укрепление материально -технической базы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309600" y="2997360"/>
            <a:ext cx="11501280" cy="365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На укрепление материально - технической базы школ муниципалитетом выделяются значительные средства.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2017 году на текущий и капитальный ремонт направлено 7,3  млн. руб., в том числе 3,9 млн. руб. из областного бюджета.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2018 году на текущий и капитальный ремонт из местного бюджета направлено 10,6 млн. руб., из них: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- в Горицкой школе произведен ремонт отопительной системы на сумму 1,6 млн. руб.,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- в Ильинской школе - текущий ремонт классов и коридора на сумму 1,4 млн. руб.,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- в Маловасилевской школе  произведена частичная  замена оконных блоков и кровли на сумму 2,3 млн. руб.,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- в Титовской школе продолжен  ремонт спортзала - 2,7 млн. руб., произведен ремонт лестницы на сумму 0,3 млн. руб.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- в Ильинском детском саду произведен ремонт прачечной и санузлов, замена оконных блоков на сумму 1,8 млн. руб.,</a:t>
            </a:r>
            <a:endParaRPr b="0" lang="ru-RU" sz="1800" spc="-1" strike="noStrike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Горицком детском саду  частично отремонтированы потолки в группах и система холодного водоснабжения и отопления на сумму 0,5 млн. руб.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47" name="CustomShape 1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666720" y="903240"/>
            <a:ext cx="11286720" cy="614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В 2019 году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на условиях софинансирования с областным бюджетом будут заменены оконные блоки в Маловасилевской школе и детском саду на сумму 8,0 млн. руб. Запланировано 2,5 млн. руб. на софинансирование ремонта кровель в Горицком и Белогородском детских садах, на замену окон  в МОУ Неклюдовской школе 1,1 млн. руб.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рамках реализации национального проекта «Образование» в 2019 году планируется закончить ремонт   спортивного зала Титовской  школы </a:t>
            </a:r>
            <a:r>
              <a:rPr b="0" i="1" lang="ru-RU" sz="1800" spc="-1" strike="noStrike">
                <a:solidFill>
                  <a:srgbClr val="000000"/>
                </a:solidFill>
                <a:latin typeface="Times New Roman"/>
              </a:rPr>
              <a:t>(запланировано 4,6 млн. руб.). 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49" name="Рисунок 6" descr=""/>
          <p:cNvPicPr/>
          <p:nvPr/>
        </p:nvPicPr>
        <p:blipFill>
          <a:blip r:embed="rId2"/>
          <a:stretch/>
        </p:blipFill>
        <p:spPr>
          <a:xfrm>
            <a:off x="738000" y="2975040"/>
            <a:ext cx="4928760" cy="3357360"/>
          </a:xfrm>
          <a:prstGeom prst="rect">
            <a:avLst/>
          </a:prstGeom>
          <a:ln w="9360">
            <a:noFill/>
          </a:ln>
        </p:spPr>
      </p:pic>
      <p:pic>
        <p:nvPicPr>
          <p:cNvPr id="250" name="Picture 2" descr=""/>
          <p:cNvPicPr/>
          <p:nvPr/>
        </p:nvPicPr>
        <p:blipFill>
          <a:blip r:embed="rId3"/>
          <a:stretch/>
        </p:blipFill>
        <p:spPr>
          <a:xfrm>
            <a:off x="6524640" y="2975040"/>
            <a:ext cx="4857480" cy="3397680"/>
          </a:xfrm>
          <a:prstGeom prst="rect">
            <a:avLst/>
          </a:prstGeom>
          <a:ln w="9360">
            <a:noFill/>
          </a:ln>
        </p:spPr>
      </p:pic>
      <p:sp>
        <p:nvSpPr>
          <p:cNvPr id="251" name="CustomShape 3"/>
          <p:cNvSpPr/>
          <p:nvPr/>
        </p:nvSpPr>
        <p:spPr>
          <a:xfrm>
            <a:off x="4667400" y="189000"/>
            <a:ext cx="609552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Расходы местного бюджета на укрепление материально -технической базы </a:t>
            </a:r>
            <a:endParaRPr b="0" lang="ru-RU" sz="2400" spc="-1" strike="noStrike"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1452600" y="617400"/>
            <a:ext cx="9715320" cy="57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CustomShape 2"/>
          <p:cNvSpPr/>
          <p:nvPr/>
        </p:nvSpPr>
        <p:spPr>
          <a:xfrm>
            <a:off x="880920" y="974880"/>
            <a:ext cx="11001240" cy="114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Средства, выделенные на обеспечение комплексной безопасности зданий образовательных организаций (противопожарной, санитарно-эпидемиологической, антитеррористической) за счет местного бюджета (тыс.руб.).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br/>
            <a:endParaRPr b="0" lang="ru-RU" sz="2000" spc="-1" strike="noStrike">
              <a:latin typeface="Arial"/>
            </a:endParaRPr>
          </a:p>
        </p:txBody>
      </p:sp>
      <p:sp>
        <p:nvSpPr>
          <p:cNvPr id="254" name="CustomShape 3"/>
          <p:cNvSpPr/>
          <p:nvPr/>
        </p:nvSpPr>
        <p:spPr>
          <a:xfrm>
            <a:off x="666720" y="1689120"/>
            <a:ext cx="10969920" cy="57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graphicFrame>
        <p:nvGraphicFramePr>
          <p:cNvPr id="255" name="Table 4"/>
          <p:cNvGraphicFramePr/>
          <p:nvPr/>
        </p:nvGraphicFramePr>
        <p:xfrm>
          <a:off x="380880" y="2332080"/>
          <a:ext cx="11501280" cy="3642840"/>
        </p:xfrm>
        <a:graphic>
          <a:graphicData uri="http://schemas.openxmlformats.org/drawingml/2006/table">
            <a:tbl>
              <a:tblPr/>
              <a:tblGrid>
                <a:gridCol w="1167120"/>
                <a:gridCol w="3520800"/>
                <a:gridCol w="3278880"/>
                <a:gridCol w="3534480"/>
              </a:tblGrid>
              <a:tr h="115344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пожарной безопасности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Антитеррористические мероприятия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санитарно-эпидемиологического состояния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0408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1 000,50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943,00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0408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302,40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1 093,14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4044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302,40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64080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302,40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16200,00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56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57" name="CustomShape 5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" descr=""/>
          <p:cNvPicPr/>
          <p:nvPr/>
        </p:nvPicPr>
        <p:blipFill>
          <a:blip r:embed="rId1"/>
          <a:stretch/>
        </p:blipFill>
        <p:spPr>
          <a:xfrm>
            <a:off x="7738920" y="2546280"/>
            <a:ext cx="4285800" cy="3285720"/>
          </a:xfrm>
          <a:prstGeom prst="rect">
            <a:avLst/>
          </a:prstGeom>
          <a:ln w="9360">
            <a:noFill/>
          </a:ln>
        </p:spPr>
      </p:pic>
      <p:pic>
        <p:nvPicPr>
          <p:cNvPr id="259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60" name="CustomShape 1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61" name="Picture 2" descr=""/>
          <p:cNvPicPr/>
          <p:nvPr/>
        </p:nvPicPr>
        <p:blipFill>
          <a:blip r:embed="rId3"/>
          <a:stretch/>
        </p:blipFill>
        <p:spPr>
          <a:xfrm>
            <a:off x="237960" y="1403280"/>
            <a:ext cx="4229280" cy="3071520"/>
          </a:xfrm>
          <a:prstGeom prst="rect">
            <a:avLst/>
          </a:prstGeom>
          <a:ln>
            <a:noFill/>
          </a:ln>
        </p:spPr>
      </p:pic>
      <p:pic>
        <p:nvPicPr>
          <p:cNvPr id="262" name="Picture 2" descr=""/>
          <p:cNvPicPr/>
          <p:nvPr/>
        </p:nvPicPr>
        <p:blipFill>
          <a:blip r:embed="rId4"/>
          <a:stretch/>
        </p:blipFill>
        <p:spPr>
          <a:xfrm>
            <a:off x="3738600" y="1903320"/>
            <a:ext cx="4785840" cy="3285720"/>
          </a:xfrm>
          <a:prstGeom prst="rect">
            <a:avLst/>
          </a:prstGeom>
          <a:ln w="9360">
            <a:noFill/>
          </a:ln>
        </p:spPr>
      </p:pic>
      <p:sp>
        <p:nvSpPr>
          <p:cNvPr id="263" name="CustomShape 2"/>
          <p:cNvSpPr/>
          <p:nvPr/>
        </p:nvSpPr>
        <p:spPr>
          <a:xfrm>
            <a:off x="1738440" y="474480"/>
            <a:ext cx="10572480" cy="128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latin typeface="Times New Roman"/>
              </a:rPr>
              <a:t>В рамках муниципальной программы по созданию образовательной, безопасной и развивающей среды в дошкольных учреждениях Кимрского района</a:t>
            </a:r>
            <a:br/>
            <a:r>
              <a:rPr b="1" lang="ru-RU" sz="2400" spc="-1" strike="noStrike">
                <a:latin typeface="Times New Roman"/>
              </a:rPr>
              <a:t>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166680" y="4546440"/>
            <a:ext cx="354888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2016 году установлены  прогулочные веранды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на сумму 1 057,0 тыс.руб.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5" name="CustomShape 4"/>
          <p:cNvSpPr/>
          <p:nvPr/>
        </p:nvSpPr>
        <p:spPr>
          <a:xfrm>
            <a:off x="3381480" y="5332320"/>
            <a:ext cx="417276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2017 году приобретено и установлено игровое оборудование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на сумму 885,2 тыс.руб.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6" name="CustomShape 5"/>
          <p:cNvSpPr/>
          <p:nvPr/>
        </p:nvSpPr>
        <p:spPr>
          <a:xfrm>
            <a:off x="7810560" y="6046920"/>
            <a:ext cx="41551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2018 году закуплено развивающее оборудование на сумму 1 000,0 тыс.руб.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7" name="CustomShape 6"/>
          <p:cNvSpPr/>
          <p:nvPr/>
        </p:nvSpPr>
        <p:spPr>
          <a:xfrm>
            <a:off x="380880" y="6761160"/>
            <a:ext cx="1114380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На 2019 год запланировано приобретение кроватей и шкафчиков на сумму 1 076,8 тыс.руб.</a:t>
            </a:r>
            <a:endParaRPr b="0" lang="ru-RU" sz="2000" spc="-1" strike="noStrike">
              <a:latin typeface="Arial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69" name="CustomShape 1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523800" y="974880"/>
            <a:ext cx="11501280" cy="78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Развитию системы дошкольного образования  будет способствовать строительство малокомплектного детского сада в Неклюдовском сельском поселении.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271" name="CustomShape 3"/>
          <p:cNvSpPr/>
          <p:nvPr/>
        </p:nvSpPr>
        <p:spPr>
          <a:xfrm>
            <a:off x="4667400" y="117360"/>
            <a:ext cx="5102640" cy="9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2" name="Picture 2" descr=""/>
          <p:cNvPicPr/>
          <p:nvPr/>
        </p:nvPicPr>
        <p:blipFill>
          <a:blip r:embed="rId2"/>
          <a:stretch/>
        </p:blipFill>
        <p:spPr>
          <a:xfrm>
            <a:off x="380880" y="1760400"/>
            <a:ext cx="5500440" cy="4071600"/>
          </a:xfrm>
          <a:prstGeom prst="rect">
            <a:avLst/>
          </a:prstGeom>
          <a:ln>
            <a:noFill/>
          </a:ln>
        </p:spPr>
      </p:pic>
      <p:pic>
        <p:nvPicPr>
          <p:cNvPr id="273" name="Picture 3" descr=""/>
          <p:cNvPicPr/>
          <p:nvPr/>
        </p:nvPicPr>
        <p:blipFill>
          <a:blip r:embed="rId3"/>
          <a:stretch/>
        </p:blipFill>
        <p:spPr>
          <a:xfrm>
            <a:off x="6381720" y="1832040"/>
            <a:ext cx="5468760" cy="4000320"/>
          </a:xfrm>
          <a:prstGeom prst="rect">
            <a:avLst/>
          </a:prstGeom>
          <a:ln>
            <a:noFill/>
          </a:ln>
        </p:spPr>
      </p:pic>
      <p:sp>
        <p:nvSpPr>
          <p:cNvPr id="274" name="CustomShape 4"/>
          <p:cNvSpPr/>
          <p:nvPr/>
        </p:nvSpPr>
        <p:spPr>
          <a:xfrm>
            <a:off x="166680" y="5975280"/>
            <a:ext cx="11858400" cy="128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Строительство детского сада на территории, где расположены школа и пришкольный интернат, позволит создать комфортные условия и полноценный образовательный комплекс муниципальное общеобразовательное учреждение «Неклюдовская средняя общеобразовательная школа имени Героя Советского Союза Василия Александровича Русакова».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4738680" y="117360"/>
            <a:ext cx="392868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Организация питания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76" name="CustomShape 2"/>
          <p:cNvSpPr/>
          <p:nvPr/>
        </p:nvSpPr>
        <p:spPr>
          <a:xfrm>
            <a:off x="452520" y="903240"/>
            <a:ext cx="11358360" cy="49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just">
              <a:lnSpc>
                <a:spcPct val="100000"/>
              </a:lnSpc>
            </a:pPr>
            <a:r>
              <a:rPr b="0" lang="ru-RU" sz="24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организацию питания обучающихся  за счет областных средств и средств местного бюджета выделено: 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277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78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79" name="Picture 4" descr=""/>
          <p:cNvPicPr/>
          <p:nvPr/>
        </p:nvPicPr>
        <p:blipFill>
          <a:blip r:embed="rId2"/>
          <a:stretch/>
        </p:blipFill>
        <p:spPr>
          <a:xfrm>
            <a:off x="166680" y="3975120"/>
            <a:ext cx="3642840" cy="3357360"/>
          </a:xfrm>
          <a:prstGeom prst="rect">
            <a:avLst/>
          </a:prstGeom>
          <a:ln>
            <a:noFill/>
          </a:ln>
        </p:spPr>
      </p:pic>
      <p:pic>
        <p:nvPicPr>
          <p:cNvPr id="280" name="Picture 5" descr=""/>
          <p:cNvPicPr/>
          <p:nvPr/>
        </p:nvPicPr>
        <p:blipFill>
          <a:blip r:embed="rId3"/>
          <a:stretch/>
        </p:blipFill>
        <p:spPr>
          <a:xfrm>
            <a:off x="4095720" y="3975120"/>
            <a:ext cx="3642840" cy="3357360"/>
          </a:xfrm>
          <a:prstGeom prst="rect">
            <a:avLst/>
          </a:prstGeom>
          <a:ln>
            <a:noFill/>
          </a:ln>
        </p:spPr>
      </p:pic>
      <p:pic>
        <p:nvPicPr>
          <p:cNvPr id="281" name="Picture 6" descr=""/>
          <p:cNvPicPr/>
          <p:nvPr/>
        </p:nvPicPr>
        <p:blipFill>
          <a:blip r:embed="rId4"/>
          <a:stretch/>
        </p:blipFill>
        <p:spPr>
          <a:xfrm>
            <a:off x="7953480" y="3975120"/>
            <a:ext cx="4038120" cy="3357360"/>
          </a:xfrm>
          <a:prstGeom prst="rect">
            <a:avLst/>
          </a:prstGeom>
          <a:ln>
            <a:noFill/>
          </a:ln>
        </p:spPr>
      </p:pic>
      <p:graphicFrame>
        <p:nvGraphicFramePr>
          <p:cNvPr id="282" name="Table 4"/>
          <p:cNvGraphicFramePr/>
          <p:nvPr/>
        </p:nvGraphicFramePr>
        <p:xfrm>
          <a:off x="166680" y="1474920"/>
          <a:ext cx="11858400" cy="2346480"/>
        </p:xfrm>
        <a:graphic>
          <a:graphicData uri="http://schemas.openxmlformats.org/drawingml/2006/table">
            <a:tbl>
              <a:tblPr/>
              <a:tblGrid>
                <a:gridCol w="1428480"/>
                <a:gridCol w="1071360"/>
                <a:gridCol w="1143000"/>
                <a:gridCol w="1000080"/>
                <a:gridCol w="1143000"/>
                <a:gridCol w="857160"/>
                <a:gridCol w="1143000"/>
                <a:gridCol w="785520"/>
                <a:gridCol w="1143000"/>
                <a:gridCol w="928440"/>
                <a:gridCol w="1215360"/>
              </a:tblGrid>
              <a:tr h="561960">
                <a:tc row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Учреждение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grid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100944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91c6f7"/>
                    </a:solidFill>
                  </a:tcPr>
                </a:tc>
              </a:tr>
              <a:tr h="38736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Детские сады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1 673,90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1 545,60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1 774,40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1 629,10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1 496,40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2 029,90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1 430,60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1 878,90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2 193,80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2 506,00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77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Школы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3 528,80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2 442,70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4 206,80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2 439,40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4 211,90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3 451,40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4 519,90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3 423,80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5 335,70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3 738,50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360" marR="936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809640" y="546120"/>
            <a:ext cx="11215440" cy="90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Участие ОО Кимрского района в конкурсах по софинансированию  с Министерством образования Тверской области. 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 </a:t>
            </a:r>
            <a:br/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284" name="Table 2"/>
          <p:cNvGraphicFramePr/>
          <p:nvPr/>
        </p:nvGraphicFramePr>
        <p:xfrm>
          <a:off x="166680" y="1474920"/>
          <a:ext cx="11858400" cy="4500360"/>
        </p:xfrm>
        <a:graphic>
          <a:graphicData uri="http://schemas.openxmlformats.org/drawingml/2006/table">
            <a:tbl>
              <a:tblPr/>
              <a:tblGrid>
                <a:gridCol w="439200"/>
                <a:gridCol w="2467440"/>
                <a:gridCol w="3528360"/>
                <a:gridCol w="2096640"/>
                <a:gridCol w="2024640"/>
                <a:gridCol w="1302120"/>
              </a:tblGrid>
              <a:tr h="304560"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п/п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Название ремонтных работ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gridSpan="3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Сумма,  тыс.руб.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681480"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Областной бюджет/ Федеральный 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Местный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04560">
                <a:tc gridSpan="6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48636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Маловасилёвская СОШ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Ремонт спортивного зала и оснащение спортивного оборудования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988,68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807,75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180,93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04560">
                <a:tc gridSpan="6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50220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Горицкая СОШ. «Образовательный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Ремонт спортивного зала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1 833,40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200,00 / 1475,00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157,80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0220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Горицкая СОШ. «Образовательный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ограждение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1 123,10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562,60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560,50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04560">
                <a:tc gridSpan="6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304560"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Приволжская ООШ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Перепрофилирование спортивного зала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539,00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250,00 / 250,00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04560">
                <a:tc gridSpan="6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500760">
                <a:tc>
                  <a:txBody>
                    <a:bodyPr lIns="68400" rIns="684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Горицкая СОШ. «Образовательный центр»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Замена оконных блоков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5 664,1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3 953,5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1 710,6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85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86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87" name="CustomShape 4"/>
          <p:cNvSpPr/>
          <p:nvPr/>
        </p:nvSpPr>
        <p:spPr>
          <a:xfrm>
            <a:off x="380880" y="6189840"/>
            <a:ext cx="1150128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2018 году учреждениями района подано 3 заявки на софинансирование  ремонтных работ и  ни одно не получило средства из областного бюджета. 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Средства местного бюджета, предусмотренные в дорожной карте, были использованы полностью без средств областного бюджета, что не позволило выполнить ремонтные работы полностью.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452520" y="831960"/>
            <a:ext cx="11469960" cy="85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Участие общеобразовательных организаций Кимрского района в конкурсах по софинансированию с Министерством образования Тверской области 2019 год</a:t>
            </a:r>
            <a:br/>
            <a:r>
              <a:rPr b="0" lang="ru-RU" sz="1800" spc="-1" strike="noStrike">
                <a:solidFill>
                  <a:srgbClr val="002060"/>
                </a:solidFill>
                <a:latin typeface="Arial Black"/>
                <a:ea typeface="DejaVu Sans"/>
              </a:rPr>
              <a:t> </a:t>
            </a:r>
            <a:br/>
            <a:endParaRPr b="0" lang="ru-RU" sz="1800" spc="-1" strike="noStrike">
              <a:latin typeface="Arial"/>
            </a:endParaRPr>
          </a:p>
        </p:txBody>
      </p:sp>
      <p:graphicFrame>
        <p:nvGraphicFramePr>
          <p:cNvPr id="289" name="Table 2"/>
          <p:cNvGraphicFramePr/>
          <p:nvPr/>
        </p:nvGraphicFramePr>
        <p:xfrm>
          <a:off x="309600" y="2046240"/>
          <a:ext cx="11572560" cy="2999880"/>
        </p:xfrm>
        <a:graphic>
          <a:graphicData uri="http://schemas.openxmlformats.org/drawingml/2006/table">
            <a:tbl>
              <a:tblPr/>
              <a:tblGrid>
                <a:gridCol w="597240"/>
                <a:gridCol w="2538360"/>
                <a:gridCol w="2687760"/>
                <a:gridCol w="1567800"/>
                <a:gridCol w="2165040"/>
                <a:gridCol w="2016360"/>
              </a:tblGrid>
              <a:tr h="372240"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п/п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rowSpan="2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Название ремонтных работ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gridSpan="3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Сумма,  тыс.руб.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760320"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Областной бюджет/ Федеральный 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Местный бюджет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7060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Титовская СОШ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Ремонт спортивного зала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4 576,08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4 064,69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511,42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82656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МОУ Маловасилёвская СОШ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Замена оконных блоков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9 565,96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7 164,86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2 401,1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37480">
                <a:tc gridSpan="3"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14 142,04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11 229,52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2 912,52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290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91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92" name="CustomShape 4"/>
          <p:cNvSpPr/>
          <p:nvPr/>
        </p:nvSpPr>
        <p:spPr>
          <a:xfrm>
            <a:off x="452520" y="5618160"/>
            <a:ext cx="113583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Запланировано в местном бюджете в рамках софинансирования 2,5 млн. руб. на ремонт кровель в Горицком и Белогородском детских садах, на замену окон в Неклюдовской школе 1,1 млн. руб., но учреждения не прошли конкурсный отбор в Министерстве образования Тверской области. 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Без доли областного бюджета частичный ремонт в учреждениях не целесообразен.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294" name="CustomShape 1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95" name="CustomShape 2"/>
          <p:cNvSpPr/>
          <p:nvPr/>
        </p:nvSpPr>
        <p:spPr>
          <a:xfrm>
            <a:off x="309600" y="1403280"/>
            <a:ext cx="11572560" cy="20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рамках реализации федеральной программы по созданию условий для занятий физической культурой и спортом в сельской местности планируется закончить ремонт спортивного зала Титовской школы (запланировано 4,6 млн. руб.).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Работа в данном направлении ведется 3 год: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2017 году на средства местного бюджета капитально укреплен фундамент и стены спортзала на сумму 8 894,26 тыс. руб.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В 2018 году на средства местного бюджета выполнен капитальный ремонт кровли на сумму 2 643,6 тыс.руб.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96" name="CustomShape 3"/>
          <p:cNvSpPr/>
          <p:nvPr/>
        </p:nvSpPr>
        <p:spPr>
          <a:xfrm>
            <a:off x="721800" y="546120"/>
            <a:ext cx="1146996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Участие общеобразовательных организаций Кимрского района в конкурсах по софинансированию </a:t>
            </a:r>
            <a:br/>
            <a:endParaRPr b="0" lang="ru-RU" sz="2600" spc="-1" strike="noStrike">
              <a:latin typeface="Arial"/>
            </a:endParaRPr>
          </a:p>
        </p:txBody>
      </p:sp>
      <p:pic>
        <p:nvPicPr>
          <p:cNvPr id="297" name="Picture 2" descr=""/>
          <p:cNvPicPr/>
          <p:nvPr/>
        </p:nvPicPr>
        <p:blipFill>
          <a:blip r:embed="rId2"/>
          <a:stretch/>
        </p:blipFill>
        <p:spPr>
          <a:xfrm>
            <a:off x="380880" y="3475080"/>
            <a:ext cx="5643360" cy="3857400"/>
          </a:xfrm>
          <a:prstGeom prst="rect">
            <a:avLst/>
          </a:prstGeom>
          <a:ln w="9360">
            <a:noFill/>
          </a:ln>
        </p:spPr>
      </p:pic>
      <p:pic>
        <p:nvPicPr>
          <p:cNvPr id="298" name="Picture 2" descr=""/>
          <p:cNvPicPr/>
          <p:nvPr/>
        </p:nvPicPr>
        <p:blipFill>
          <a:blip r:embed="rId3"/>
          <a:stretch/>
        </p:blipFill>
        <p:spPr>
          <a:xfrm>
            <a:off x="6310440" y="3475080"/>
            <a:ext cx="5500440" cy="385740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2" descr=""/>
          <p:cNvPicPr/>
          <p:nvPr/>
        </p:nvPicPr>
        <p:blipFill>
          <a:blip r:embed="rId1"/>
          <a:stretch/>
        </p:blipFill>
        <p:spPr>
          <a:xfrm>
            <a:off x="7810560" y="831960"/>
            <a:ext cx="4000320" cy="2499840"/>
          </a:xfrm>
          <a:prstGeom prst="rect">
            <a:avLst/>
          </a:prstGeom>
          <a:ln>
            <a:noFill/>
          </a:ln>
        </p:spPr>
      </p:pic>
      <p:sp>
        <p:nvSpPr>
          <p:cNvPr id="300" name="CustomShape 1"/>
          <p:cNvSpPr/>
          <p:nvPr/>
        </p:nvSpPr>
        <p:spPr>
          <a:xfrm>
            <a:off x="4881600" y="117360"/>
            <a:ext cx="521460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Подвоз обучающихся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01" name="CustomShape 2"/>
          <p:cNvSpPr/>
          <p:nvPr/>
        </p:nvSpPr>
        <p:spPr>
          <a:xfrm>
            <a:off x="166680" y="1117440"/>
            <a:ext cx="7572240" cy="485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Организованным подвозом в Кимрском районе охвачены 252 обучающихся из 7 общеобразовательных организаций.   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Осуществляют  подвоз детей к месту учебы и обратно девять школьных автобусов МАУ «Жёлтый автобус», которые оснащены ремнями безопасности, системой ГЛОНАСС, тахографами, сигнальными маячками.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Подвоз  обучающихся  осуществляется  9 автобусами по 10 маршрутам.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2019 год запланировано на условиях софинансирования с областным бюджетом приобретение 3 автобусов.</a:t>
            </a:r>
            <a:endParaRPr b="0" lang="ru-RU" sz="2000" spc="-1" strike="noStrike">
              <a:latin typeface="Arial"/>
            </a:endParaRPr>
          </a:p>
          <a:p>
            <a:pPr marL="432000" indent="-32148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Парк МАУ «Жёлтый автобус» состоит из 7 автобусов марки ПАЗ, 1 Газели Луидор и 1 Ford Transit.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302" name="Table 3"/>
          <p:cNvGraphicFramePr/>
          <p:nvPr/>
        </p:nvGraphicFramePr>
        <p:xfrm>
          <a:off x="452520" y="6046920"/>
          <a:ext cx="11358360" cy="969120"/>
        </p:xfrm>
        <a:graphic>
          <a:graphicData uri="http://schemas.openxmlformats.org/drawingml/2006/table">
            <a:tbl>
              <a:tblPr/>
              <a:tblGrid>
                <a:gridCol w="2047320"/>
                <a:gridCol w="1939680"/>
                <a:gridCol w="1766160"/>
                <a:gridCol w="1918800"/>
                <a:gridCol w="1765080"/>
                <a:gridCol w="1921320"/>
              </a:tblGrid>
              <a:tr h="739800"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Год выпуска автобуса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автобусов с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датой выпуска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2009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автобусов с датой выпуска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автобусов с датой выпуска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автобусов с датой выпуска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автобусов с датой выпуска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288360">
                <a:tc>
                  <a:txBody>
                    <a:bodyPr lIns="18720" rIns="18720"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автобусов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18720" rIns="1872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18720" marR="1872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303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04" name="CustomShape 4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05" name="Picture 2" descr=""/>
          <p:cNvPicPr/>
          <p:nvPr/>
        </p:nvPicPr>
        <p:blipFill>
          <a:blip r:embed="rId3"/>
          <a:stretch/>
        </p:blipFill>
        <p:spPr>
          <a:xfrm>
            <a:off x="7810560" y="3403440"/>
            <a:ext cx="4000320" cy="24998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4381560" y="117360"/>
            <a:ext cx="781020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Наличие в общеобразовательных организациях персональных компьютеров и сети Интернет</a:t>
            </a:r>
            <a:br/>
            <a:endParaRPr b="0" lang="ru-RU" sz="2400" spc="-1" strike="noStrike">
              <a:latin typeface="Arial"/>
            </a:endParaRPr>
          </a:p>
        </p:txBody>
      </p:sp>
      <p:graphicFrame>
        <p:nvGraphicFramePr>
          <p:cNvPr id="307" name="Table 2"/>
          <p:cNvGraphicFramePr/>
          <p:nvPr/>
        </p:nvGraphicFramePr>
        <p:xfrm>
          <a:off x="595440" y="1332000"/>
          <a:ext cx="11001240" cy="4492440"/>
        </p:xfrm>
        <a:graphic>
          <a:graphicData uri="http://schemas.openxmlformats.org/drawingml/2006/table">
            <a:tbl>
              <a:tblPr/>
              <a:tblGrid>
                <a:gridCol w="5617440"/>
                <a:gridCol w="1755360"/>
                <a:gridCol w="3628440"/>
              </a:tblGrid>
              <a:tr h="354600"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Оборудование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Используются в учебном процессе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146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ПК, из них: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960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ноутбуки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49212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Подключение ПК к локальной сети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964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ПК, подключенные к сети Интернет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3960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Wi-Fi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960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Проекторы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46044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Интерактивные доски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960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Принтеры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  <a:tr h="3960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Сканеры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394200">
                <a:tc>
                  <a:txBody>
                    <a:bodyPr lIns="68400" rIns="6840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МФЦ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  <a:tc>
                  <a:txBody>
                    <a:bodyPr lIns="68400" rIns="6840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dbe7b6"/>
                    </a:solidFill>
                  </a:tcPr>
                </a:tc>
              </a:tr>
            </a:tbl>
          </a:graphicData>
        </a:graphic>
      </p:graphicFrame>
      <p:pic>
        <p:nvPicPr>
          <p:cNvPr id="308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09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10" name="CustomShape 4"/>
          <p:cNvSpPr/>
          <p:nvPr/>
        </p:nvSpPr>
        <p:spPr>
          <a:xfrm>
            <a:off x="7167600" y="1546200"/>
            <a:ext cx="5024160" cy="328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br/>
            <a:endParaRPr b="0" lang="ru-RU" sz="1800" spc="-1" strike="noStrike">
              <a:latin typeface="Arial"/>
            </a:endParaRPr>
          </a:p>
        </p:txBody>
      </p:sp>
      <p:sp>
        <p:nvSpPr>
          <p:cNvPr id="311" name="CustomShape 5"/>
          <p:cNvSpPr/>
          <p:nvPr/>
        </p:nvSpPr>
        <p:spPr>
          <a:xfrm>
            <a:off x="237960" y="6189840"/>
            <a:ext cx="11715480" cy="64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Учреждения обеспечены достаточным количеством современной компьютерной техникой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и подключены к сети Интернет.</a:t>
            </a:r>
            <a:endParaRPr b="0" lang="ru-RU" sz="2000" spc="-1" strike="noStrike"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880920" y="903240"/>
            <a:ext cx="1084176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Направления развития муниципальной системы образования:</a:t>
            </a:r>
            <a:br/>
            <a:endParaRPr b="0" lang="ru-RU" sz="2800" spc="-1" strike="noStrike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809640" y="1689120"/>
            <a:ext cx="10572480" cy="5214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marL="343080" indent="-340200" algn="just">
              <a:lnSpc>
                <a:spcPct val="10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Обеспечение устойчивого, бесперебойного функционирования муниципальных образовательных учреждений, реализация в полном объеме муниципальных целевых программ, эффективное участие в региональных и федеральных программах по развитию системы образования;</a:t>
            </a:r>
            <a:endParaRPr b="0" lang="ru-RU" sz="2000" spc="-1" strike="noStrike">
              <a:latin typeface="Arial"/>
            </a:endParaRPr>
          </a:p>
          <a:p>
            <a:pPr marL="343080" indent="-340200" algn="just">
              <a:lnSpc>
                <a:spcPct val="10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Развитие инновационной деятельности образовательных учреждений, педагогов по актуальным проблемам и перспективным направлениям развития региональной и муниципальной систем образования;</a:t>
            </a:r>
            <a:endParaRPr b="0" lang="ru-RU" sz="2000" spc="-1" strike="noStrike">
              <a:latin typeface="Arial"/>
            </a:endParaRPr>
          </a:p>
          <a:p>
            <a:pPr marL="343080" indent="-340200" algn="just">
              <a:lnSpc>
                <a:spcPct val="10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Внедрение  модели сетевого взаимодействия ОУ как средства поддержки  предпрофильного  и профильного обучения, реализуемого, в том числе, посредством индивидуальных образовательных программ учащихся и дистанционного обучения;</a:t>
            </a:r>
            <a:endParaRPr b="0" lang="ru-RU" sz="2000" spc="-1" strike="noStrike">
              <a:latin typeface="Arial"/>
            </a:endParaRPr>
          </a:p>
          <a:p>
            <a:pPr marL="343080" indent="-340200" algn="just">
              <a:lnSpc>
                <a:spcPct val="10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Кадровая модернизация  муниципальной системы образования: совершенствование  работы по привлечению и закреплению молодых специалистов в образовательных учреждениях: «омоложение» руководящих и педагогических кадров;</a:t>
            </a:r>
            <a:endParaRPr b="0" lang="ru-RU" sz="2000" spc="-1" strike="noStrike">
              <a:latin typeface="Arial"/>
            </a:endParaRPr>
          </a:p>
          <a:p>
            <a:pPr marL="343080" indent="-340200" algn="just">
              <a:lnSpc>
                <a:spcPct val="10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Увеличение охвата дошкольным и дополнительным образованием.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314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15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CustomShape 1"/>
          <p:cNvSpPr/>
          <p:nvPr/>
        </p:nvSpPr>
        <p:spPr>
          <a:xfrm>
            <a:off x="761760" y="546120"/>
            <a:ext cx="1142964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Планируемые мероприятия по повышению качества образования в Кимрском районе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317" name="Table 2"/>
          <p:cNvGraphicFramePr/>
          <p:nvPr/>
        </p:nvGraphicFramePr>
        <p:xfrm>
          <a:off x="237960" y="1546200"/>
          <a:ext cx="11644200" cy="4932360"/>
        </p:xfrm>
        <a:graphic>
          <a:graphicData uri="http://schemas.openxmlformats.org/drawingml/2006/table">
            <a:tbl>
              <a:tblPr/>
              <a:tblGrid>
                <a:gridCol w="427680"/>
                <a:gridCol w="4406040"/>
                <a:gridCol w="5075640"/>
                <a:gridCol w="1734840"/>
              </a:tblGrid>
              <a:tr h="484920">
                <a:tc>
                  <a:txBody>
                    <a:bodyPr lIns="61560" rIns="615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п/п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Название мероприятия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Меры  по реализации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Сроки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в национальном проекте «Учитель будущего»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Вовлечение учителей Кимрского района в национальную систему профессионального роста педагогических работников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2024 г.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Повышение квалификации педагогических работников Кимрского района с использованием цифровых технологий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2019-2024 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59508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Предоставление возможности обучаться по целевому направлению для последующий работы педагогическим работникам  в учреждениях  образования Кимрского района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2020-2024 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в национальном проекте «Современная школа»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Вовлечение обучающихся Кимрского района в различные формы сопровождения и наставничества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2024 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25956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Реализация проекта в Кимрском районе по предмету технология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2024 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в национальном проекте «Успех каждого ребёнка»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Сотрудничество образовательных учреждений Кимрского района с детским технопарком «Кванториум»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2019-2024 г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25956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3.1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профориентационной работы с обучающимися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Обновление базы для занятий обучающихся Кимрского района физической культурой и спортом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2024 г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талантов и способностей у детей, реализация проекта муниципального образования  «Кимрский район» «Молодое дарование»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в национальном проекте «Цифровая образовательная среда»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Вовлечение педагогов и обучающихся в образовательный процесс с использованием цифровой образовательной среды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42732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в национальном проекте «Социальная активность»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Участие обучающихся Кимрского района в волонтерском движении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  <a:tr h="259560"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Создание условий для получения качественного образования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капитальных и косметических ремонтов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  <a:tc>
                  <a:txBody>
                    <a:bodyPr lIns="61560" rIns="6156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1560" marR="61560">
                    <a:lnL w="9360">
                      <a:solidFill>
                        <a:srgbClr val="4a7ebb"/>
                      </a:solidFill>
                    </a:lnL>
                    <a:lnR w="9360">
                      <a:solidFill>
                        <a:srgbClr val="4a7ebb"/>
                      </a:solidFill>
                    </a:lnR>
                    <a:lnT w="9360">
                      <a:solidFill>
                        <a:srgbClr val="4a7ebb"/>
                      </a:solidFill>
                    </a:lnT>
                    <a:lnB w="9360">
                      <a:solidFill>
                        <a:srgbClr val="4a7ebb"/>
                      </a:solidFill>
                    </a:lnB>
                    <a:solidFill>
                      <a:srgbClr val="bfd4fe"/>
                    </a:solidFill>
                  </a:tcPr>
                </a:tc>
              </a:tr>
            </a:tbl>
          </a:graphicData>
        </a:graphic>
      </p:graphicFrame>
      <p:pic>
        <p:nvPicPr>
          <p:cNvPr id="318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19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1452600" y="403200"/>
            <a:ext cx="10484280" cy="9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Направления развития систем образования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Реорганизация учреждения образования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321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22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23" name="Picture 3" descr=""/>
          <p:cNvPicPr/>
          <p:nvPr/>
        </p:nvPicPr>
        <p:blipFill>
          <a:blip r:embed="rId2"/>
          <a:stretch/>
        </p:blipFill>
        <p:spPr>
          <a:xfrm>
            <a:off x="6595920" y="1974960"/>
            <a:ext cx="3517200" cy="2437560"/>
          </a:xfrm>
          <a:prstGeom prst="rect">
            <a:avLst/>
          </a:prstGeom>
          <a:ln>
            <a:noFill/>
          </a:ln>
        </p:spPr>
      </p:pic>
      <p:pic>
        <p:nvPicPr>
          <p:cNvPr id="324" name="Picture 4" descr=""/>
          <p:cNvPicPr/>
          <p:nvPr/>
        </p:nvPicPr>
        <p:blipFill>
          <a:blip r:embed="rId3"/>
          <a:stretch/>
        </p:blipFill>
        <p:spPr>
          <a:xfrm>
            <a:off x="8310600" y="4832280"/>
            <a:ext cx="3500280" cy="2247480"/>
          </a:xfrm>
          <a:prstGeom prst="rect">
            <a:avLst/>
          </a:prstGeom>
          <a:ln>
            <a:noFill/>
          </a:ln>
        </p:spPr>
      </p:pic>
      <p:sp>
        <p:nvSpPr>
          <p:cNvPr id="325" name="CustomShape 3"/>
          <p:cNvSpPr/>
          <p:nvPr/>
        </p:nvSpPr>
        <p:spPr>
          <a:xfrm>
            <a:off x="5595840" y="1403280"/>
            <a:ext cx="6286320" cy="49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МБУ «Центр патриотического воспитания им. А.Н. Туполева»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2016 г. по настоящее время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26" name="CustomShape 4"/>
          <p:cNvSpPr/>
          <p:nvPr/>
        </p:nvSpPr>
        <p:spPr>
          <a:xfrm>
            <a:off x="6881760" y="4403880"/>
            <a:ext cx="2999880" cy="35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Кабина пилота (симулятор)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27" name="CustomShape 5"/>
          <p:cNvSpPr/>
          <p:nvPr/>
        </p:nvSpPr>
        <p:spPr>
          <a:xfrm>
            <a:off x="166680" y="1403280"/>
            <a:ext cx="5143320" cy="42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Устиновская школа имени А.Н. Туполева 2013-2016 гг.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28" name="Picture 6" descr=""/>
          <p:cNvPicPr/>
          <p:nvPr/>
        </p:nvPicPr>
        <p:blipFill>
          <a:blip r:embed="rId4"/>
          <a:stretch/>
        </p:blipFill>
        <p:spPr>
          <a:xfrm>
            <a:off x="4640400" y="4832280"/>
            <a:ext cx="3241440" cy="2267640"/>
          </a:xfrm>
          <a:prstGeom prst="rect">
            <a:avLst/>
          </a:prstGeom>
          <a:ln>
            <a:noFill/>
          </a:ln>
        </p:spPr>
      </p:pic>
      <p:sp>
        <p:nvSpPr>
          <p:cNvPr id="329" name="CustomShape 6"/>
          <p:cNvSpPr/>
          <p:nvPr/>
        </p:nvSpPr>
        <p:spPr>
          <a:xfrm flipV="1" rot="10800000">
            <a:off x="10677600" y="7332120"/>
            <a:ext cx="4581360" cy="28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Экспозиция музея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30" name="Picture 7" descr=""/>
          <p:cNvPicPr/>
          <p:nvPr/>
        </p:nvPicPr>
        <p:blipFill>
          <a:blip r:embed="rId5"/>
          <a:stretch/>
        </p:blipFill>
        <p:spPr>
          <a:xfrm>
            <a:off x="1095480" y="2046240"/>
            <a:ext cx="2929680" cy="5047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2738520" y="474480"/>
            <a:ext cx="9239040" cy="105084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>
            <a:normAutofit/>
          </a:bodyPr>
          <a:p>
            <a:pPr>
              <a:lnSpc>
                <a:spcPct val="100000"/>
              </a:lnSpc>
            </a:pPr>
            <a:r>
              <a:rPr b="0" lang="ru-RU" sz="6600" spc="-1" strike="noStrike">
                <a:solidFill>
                  <a:srgbClr val="04617b"/>
                </a:solidFill>
                <a:latin typeface="Calibri"/>
              </a:rPr>
              <a:t> </a:t>
            </a:r>
            <a:r>
              <a:rPr b="1" lang="ru-RU" sz="31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Маловасилевская  средняя общеобразовательная школа</a:t>
            </a:r>
            <a:endParaRPr b="0" lang="ru-RU" sz="31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32" name="Picture 3" descr=""/>
          <p:cNvPicPr/>
          <p:nvPr/>
        </p:nvPicPr>
        <p:blipFill>
          <a:blip r:embed="rId1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pic>
        <p:nvPicPr>
          <p:cNvPr id="333" name="Picture 2" descr=""/>
          <p:cNvPicPr/>
          <p:nvPr/>
        </p:nvPicPr>
        <p:blipFill>
          <a:blip r:embed="rId2"/>
          <a:stretch/>
        </p:blipFill>
        <p:spPr>
          <a:xfrm>
            <a:off x="952560" y="760320"/>
            <a:ext cx="1642680" cy="954720"/>
          </a:xfrm>
          <a:prstGeom prst="rect">
            <a:avLst/>
          </a:prstGeom>
          <a:ln>
            <a:noFill/>
          </a:ln>
        </p:spPr>
      </p:pic>
      <p:pic>
        <p:nvPicPr>
          <p:cNvPr id="334" name="Picture 3" descr=""/>
          <p:cNvPicPr/>
          <p:nvPr/>
        </p:nvPicPr>
        <p:blipFill>
          <a:blip r:embed="rId3"/>
          <a:stretch/>
        </p:blipFill>
        <p:spPr>
          <a:xfrm>
            <a:off x="4095720" y="2546280"/>
            <a:ext cx="3142800" cy="2142720"/>
          </a:xfrm>
          <a:prstGeom prst="rect">
            <a:avLst/>
          </a:prstGeom>
          <a:ln>
            <a:noFill/>
          </a:ln>
        </p:spPr>
      </p:pic>
      <p:pic>
        <p:nvPicPr>
          <p:cNvPr id="335" name="Picture 5" descr=""/>
          <p:cNvPicPr/>
          <p:nvPr/>
        </p:nvPicPr>
        <p:blipFill>
          <a:blip r:embed="rId4"/>
          <a:stretch/>
        </p:blipFill>
        <p:spPr>
          <a:xfrm>
            <a:off x="309600" y="2260440"/>
            <a:ext cx="3428640" cy="2428560"/>
          </a:xfrm>
          <a:prstGeom prst="rect">
            <a:avLst/>
          </a:prstGeom>
          <a:ln>
            <a:noFill/>
          </a:ln>
        </p:spPr>
      </p:pic>
      <p:pic>
        <p:nvPicPr>
          <p:cNvPr id="336" name="Picture 2" descr=""/>
          <p:cNvPicPr/>
          <p:nvPr/>
        </p:nvPicPr>
        <p:blipFill>
          <a:blip r:embed="rId5"/>
          <a:stretch/>
        </p:blipFill>
        <p:spPr>
          <a:xfrm>
            <a:off x="7596360" y="2189160"/>
            <a:ext cx="3928680" cy="2499840"/>
          </a:xfrm>
          <a:prstGeom prst="rect">
            <a:avLst/>
          </a:prstGeom>
          <a:ln>
            <a:noFill/>
          </a:ln>
        </p:spPr>
      </p:pic>
      <p:pic>
        <p:nvPicPr>
          <p:cNvPr id="337" name="Picture 14" descr=""/>
          <p:cNvPicPr/>
          <p:nvPr/>
        </p:nvPicPr>
        <p:blipFill>
          <a:blip r:embed="rId6"/>
          <a:stretch/>
        </p:blipFill>
        <p:spPr>
          <a:xfrm>
            <a:off x="7596360" y="4903920"/>
            <a:ext cx="3928680" cy="2428560"/>
          </a:xfrm>
          <a:prstGeom prst="rect">
            <a:avLst/>
          </a:prstGeom>
          <a:ln>
            <a:noFill/>
          </a:ln>
        </p:spPr>
      </p:pic>
      <p:pic>
        <p:nvPicPr>
          <p:cNvPr id="338" name="Picture 2" descr=""/>
          <p:cNvPicPr/>
          <p:nvPr/>
        </p:nvPicPr>
        <p:blipFill>
          <a:blip r:embed="rId7"/>
          <a:stretch/>
        </p:blipFill>
        <p:spPr>
          <a:xfrm>
            <a:off x="309600" y="4832280"/>
            <a:ext cx="3428640" cy="2499840"/>
          </a:xfrm>
          <a:prstGeom prst="rect">
            <a:avLst/>
          </a:prstGeom>
          <a:ln>
            <a:noFill/>
          </a:ln>
        </p:spPr>
      </p:pic>
      <p:pic>
        <p:nvPicPr>
          <p:cNvPr id="339" name="Picture 2" descr=""/>
          <p:cNvPicPr/>
          <p:nvPr/>
        </p:nvPicPr>
        <p:blipFill>
          <a:blip r:embed="rId8"/>
          <a:stretch/>
        </p:blipFill>
        <p:spPr>
          <a:xfrm>
            <a:off x="4095720" y="4832280"/>
            <a:ext cx="3214440" cy="2499840"/>
          </a:xfrm>
          <a:prstGeom prst="rect">
            <a:avLst/>
          </a:prstGeom>
          <a:ln>
            <a:noFill/>
          </a:ln>
        </p:spPr>
      </p:pic>
      <p:sp>
        <p:nvSpPr>
          <p:cNvPr id="340" name="CustomShape 2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41" name="CustomShape 3"/>
          <p:cNvSpPr/>
          <p:nvPr/>
        </p:nvSpPr>
        <p:spPr>
          <a:xfrm>
            <a:off x="2809800" y="1760400"/>
            <a:ext cx="6400440" cy="64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marL="338040" indent="-337680" algn="ctr">
              <a:lnSpc>
                <a:spcPct val="100000"/>
              </a:lnSpc>
              <a:spcBef>
                <a:spcPts val="400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</a:rPr>
              <a:t>Ресурсный центр для реализации общешкольных мероприятий</a:t>
            </a:r>
            <a:endParaRPr b="0" lang="ru-RU" sz="2000" spc="-1" strike="noStrike">
              <a:latin typeface="Arial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3238560" y="0"/>
            <a:ext cx="8786520" cy="140292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Ильинская средняя общеобразовательная школа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43" name="TextShape 2"/>
          <p:cNvSpPr txBox="1"/>
          <p:nvPr/>
        </p:nvSpPr>
        <p:spPr>
          <a:xfrm>
            <a:off x="609480" y="1410120"/>
            <a:ext cx="10972440" cy="78300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601"/>
              </a:spcBef>
            </a:pP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Центр реализации  пилотных проектов</a:t>
            </a:r>
            <a:endParaRPr b="0" lang="ru-RU" sz="30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44" name="Picture 3" descr=""/>
          <p:cNvPicPr/>
          <p:nvPr/>
        </p:nvPicPr>
        <p:blipFill>
          <a:blip r:embed="rId1"/>
          <a:stretch/>
        </p:blipFill>
        <p:spPr>
          <a:xfrm>
            <a:off x="4095720" y="2046240"/>
            <a:ext cx="3736800" cy="2428560"/>
          </a:xfrm>
          <a:prstGeom prst="rect">
            <a:avLst/>
          </a:prstGeom>
          <a:ln>
            <a:noFill/>
          </a:ln>
        </p:spPr>
      </p:pic>
      <p:pic>
        <p:nvPicPr>
          <p:cNvPr id="345" name="Picture 2" descr=""/>
          <p:cNvPicPr/>
          <p:nvPr/>
        </p:nvPicPr>
        <p:blipFill>
          <a:blip r:embed="rId2"/>
          <a:stretch/>
        </p:blipFill>
        <p:spPr>
          <a:xfrm>
            <a:off x="166680" y="4832280"/>
            <a:ext cx="3545640" cy="2474640"/>
          </a:xfrm>
          <a:prstGeom prst="rect">
            <a:avLst/>
          </a:prstGeom>
          <a:ln>
            <a:noFill/>
          </a:ln>
        </p:spPr>
      </p:pic>
      <p:pic>
        <p:nvPicPr>
          <p:cNvPr id="346" name="Picture 2" descr=""/>
          <p:cNvPicPr/>
          <p:nvPr/>
        </p:nvPicPr>
        <p:blipFill>
          <a:blip r:embed="rId3"/>
          <a:stretch/>
        </p:blipFill>
        <p:spPr>
          <a:xfrm>
            <a:off x="8167680" y="2046240"/>
            <a:ext cx="3785760" cy="2428560"/>
          </a:xfrm>
          <a:prstGeom prst="rect">
            <a:avLst/>
          </a:prstGeom>
          <a:ln>
            <a:noFill/>
          </a:ln>
        </p:spPr>
      </p:pic>
      <p:pic>
        <p:nvPicPr>
          <p:cNvPr id="347" name="Picture 2" descr=""/>
          <p:cNvPicPr/>
          <p:nvPr/>
        </p:nvPicPr>
        <p:blipFill>
          <a:blip r:embed="rId4"/>
          <a:stretch/>
        </p:blipFill>
        <p:spPr>
          <a:xfrm>
            <a:off x="166680" y="2046240"/>
            <a:ext cx="3476160" cy="2428560"/>
          </a:xfrm>
          <a:prstGeom prst="rect">
            <a:avLst/>
          </a:prstGeom>
          <a:ln>
            <a:noFill/>
          </a:ln>
        </p:spPr>
      </p:pic>
      <p:pic>
        <p:nvPicPr>
          <p:cNvPr id="348" name="Picture 3" descr=""/>
          <p:cNvPicPr/>
          <p:nvPr/>
        </p:nvPicPr>
        <p:blipFill>
          <a:blip r:embed="rId5"/>
          <a:stretch/>
        </p:blipFill>
        <p:spPr>
          <a:xfrm>
            <a:off x="8167680" y="4832280"/>
            <a:ext cx="3809520" cy="2499840"/>
          </a:xfrm>
          <a:prstGeom prst="rect">
            <a:avLst/>
          </a:prstGeom>
          <a:ln>
            <a:noFill/>
          </a:ln>
        </p:spPr>
      </p:pic>
      <p:pic>
        <p:nvPicPr>
          <p:cNvPr id="349" name="Picture 4" descr=""/>
          <p:cNvPicPr/>
          <p:nvPr/>
        </p:nvPicPr>
        <p:blipFill>
          <a:blip r:embed="rId6"/>
          <a:stretch/>
        </p:blipFill>
        <p:spPr>
          <a:xfrm>
            <a:off x="4024440" y="4832280"/>
            <a:ext cx="3874320" cy="2530080"/>
          </a:xfrm>
          <a:prstGeom prst="rect">
            <a:avLst/>
          </a:prstGeom>
          <a:ln>
            <a:noFill/>
          </a:ln>
        </p:spPr>
      </p:pic>
      <p:pic>
        <p:nvPicPr>
          <p:cNvPr id="350" name="Picture 5" descr=""/>
          <p:cNvPicPr/>
          <p:nvPr/>
        </p:nvPicPr>
        <p:blipFill>
          <a:blip r:embed="rId7"/>
          <a:stretch/>
        </p:blipFill>
        <p:spPr>
          <a:xfrm>
            <a:off x="1095480" y="617400"/>
            <a:ext cx="2036520" cy="889200"/>
          </a:xfrm>
          <a:prstGeom prst="rect">
            <a:avLst/>
          </a:prstGeom>
          <a:ln>
            <a:noFill/>
          </a:ln>
        </p:spPr>
      </p:pic>
      <p:pic>
        <p:nvPicPr>
          <p:cNvPr id="351" name="Picture 3" descr=""/>
          <p:cNvPicPr/>
          <p:nvPr/>
        </p:nvPicPr>
        <p:blipFill>
          <a:blip r:embed="rId8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52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1"/>
          <p:cNvSpPr txBox="1"/>
          <p:nvPr/>
        </p:nvSpPr>
        <p:spPr>
          <a:xfrm>
            <a:off x="2738520" y="331920"/>
            <a:ext cx="9262800" cy="125316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                    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Белогородская средняя общеобразовательная школа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54" name="TextShape 2"/>
          <p:cNvSpPr txBox="1"/>
          <p:nvPr/>
        </p:nvSpPr>
        <p:spPr>
          <a:xfrm>
            <a:off x="609480" y="1755000"/>
            <a:ext cx="10972440" cy="67356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Одно из направлений деятельности школы духовно-нравственное воспитание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55" name="Picture 2" descr=""/>
          <p:cNvPicPr/>
          <p:nvPr/>
        </p:nvPicPr>
        <p:blipFill>
          <a:blip r:embed="rId1"/>
          <a:stretch/>
        </p:blipFill>
        <p:spPr>
          <a:xfrm>
            <a:off x="237960" y="2403360"/>
            <a:ext cx="3357360" cy="4500360"/>
          </a:xfrm>
          <a:prstGeom prst="rect">
            <a:avLst/>
          </a:prstGeom>
          <a:ln w="19080">
            <a:solidFill>
              <a:srgbClr val="a39a36"/>
            </a:solidFill>
            <a:round/>
          </a:ln>
        </p:spPr>
      </p:pic>
      <p:pic>
        <p:nvPicPr>
          <p:cNvPr id="356" name="Picture 2" descr=""/>
          <p:cNvPicPr/>
          <p:nvPr/>
        </p:nvPicPr>
        <p:blipFill>
          <a:blip r:embed="rId2"/>
          <a:stretch/>
        </p:blipFill>
        <p:spPr>
          <a:xfrm>
            <a:off x="4167000" y="2189160"/>
            <a:ext cx="2512800" cy="3018600"/>
          </a:xfrm>
          <a:prstGeom prst="rect">
            <a:avLst/>
          </a:prstGeom>
          <a:ln w="28440">
            <a:solidFill>
              <a:srgbClr val="a39a36"/>
            </a:solidFill>
            <a:round/>
          </a:ln>
        </p:spPr>
      </p:pic>
      <p:pic>
        <p:nvPicPr>
          <p:cNvPr id="357" name="Picture 5" descr=""/>
          <p:cNvPicPr/>
          <p:nvPr/>
        </p:nvPicPr>
        <p:blipFill>
          <a:blip r:embed="rId3"/>
          <a:stretch/>
        </p:blipFill>
        <p:spPr>
          <a:xfrm>
            <a:off x="4309920" y="5546880"/>
            <a:ext cx="2291400" cy="1834920"/>
          </a:xfrm>
          <a:prstGeom prst="rect">
            <a:avLst/>
          </a:prstGeom>
          <a:ln w="19080">
            <a:solidFill>
              <a:srgbClr val="a39a36"/>
            </a:solidFill>
            <a:miter/>
          </a:ln>
        </p:spPr>
      </p:pic>
      <p:pic>
        <p:nvPicPr>
          <p:cNvPr id="358" name="Picture 5" descr=""/>
          <p:cNvPicPr/>
          <p:nvPr/>
        </p:nvPicPr>
        <p:blipFill>
          <a:blip r:embed="rId4"/>
          <a:stretch/>
        </p:blipFill>
        <p:spPr>
          <a:xfrm>
            <a:off x="809640" y="689040"/>
            <a:ext cx="1928520" cy="928440"/>
          </a:xfrm>
          <a:prstGeom prst="rect">
            <a:avLst/>
          </a:prstGeom>
          <a:ln>
            <a:noFill/>
          </a:ln>
        </p:spPr>
      </p:pic>
      <p:pic>
        <p:nvPicPr>
          <p:cNvPr id="359" name="Picture 7" descr=""/>
          <p:cNvPicPr/>
          <p:nvPr/>
        </p:nvPicPr>
        <p:blipFill>
          <a:blip r:embed="rId5"/>
          <a:stretch/>
        </p:blipFill>
        <p:spPr>
          <a:xfrm>
            <a:off x="7310520" y="4975200"/>
            <a:ext cx="4285800" cy="2428560"/>
          </a:xfrm>
          <a:prstGeom prst="rect">
            <a:avLst/>
          </a:prstGeom>
          <a:ln>
            <a:noFill/>
          </a:ln>
        </p:spPr>
      </p:pic>
      <p:pic>
        <p:nvPicPr>
          <p:cNvPr id="360" name="Picture 3" descr=""/>
          <p:cNvPicPr/>
          <p:nvPr/>
        </p:nvPicPr>
        <p:blipFill>
          <a:blip r:embed="rId6"/>
          <a:stretch/>
        </p:blipFill>
        <p:spPr>
          <a:xfrm>
            <a:off x="7310520" y="2189160"/>
            <a:ext cx="4280760" cy="2639880"/>
          </a:xfrm>
          <a:prstGeom prst="rect">
            <a:avLst/>
          </a:prstGeom>
          <a:ln>
            <a:noFill/>
          </a:ln>
        </p:spPr>
      </p:pic>
      <p:pic>
        <p:nvPicPr>
          <p:cNvPr id="361" name="Picture 3" descr=""/>
          <p:cNvPicPr/>
          <p:nvPr/>
        </p:nvPicPr>
        <p:blipFill>
          <a:blip r:embed="rId7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62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Shape 1"/>
          <p:cNvSpPr txBox="1"/>
          <p:nvPr/>
        </p:nvSpPr>
        <p:spPr>
          <a:xfrm>
            <a:off x="809640" y="189000"/>
            <a:ext cx="12215520" cy="147924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/>
          <a:p>
            <a:pPr algn="ctr">
              <a:lnSpc>
                <a:spcPct val="100000"/>
              </a:lnSpc>
            </a:pP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 Горицкая  средняя общеобразовательная школа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                     «Образовательный центр»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4" name="TextShape 2"/>
          <p:cNvSpPr txBox="1"/>
          <p:nvPr/>
        </p:nvSpPr>
        <p:spPr>
          <a:xfrm>
            <a:off x="609480" y="1755000"/>
            <a:ext cx="10972440" cy="59508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Центр профориентации  обучающихся Кимрского района </a:t>
            </a:r>
            <a:endParaRPr b="0" lang="ru-RU" sz="32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65" name="Picture 2" descr=""/>
          <p:cNvPicPr/>
          <p:nvPr/>
        </p:nvPicPr>
        <p:blipFill>
          <a:blip r:embed="rId1"/>
          <a:stretch/>
        </p:blipFill>
        <p:spPr>
          <a:xfrm>
            <a:off x="952560" y="689040"/>
            <a:ext cx="2071440" cy="889200"/>
          </a:xfrm>
          <a:prstGeom prst="rect">
            <a:avLst/>
          </a:prstGeom>
          <a:ln>
            <a:noFill/>
          </a:ln>
        </p:spPr>
      </p:pic>
      <p:pic>
        <p:nvPicPr>
          <p:cNvPr id="366" name="Picture 3" descr=""/>
          <p:cNvPicPr/>
          <p:nvPr/>
        </p:nvPicPr>
        <p:blipFill>
          <a:blip r:embed="rId2"/>
          <a:stretch/>
        </p:blipFill>
        <p:spPr>
          <a:xfrm>
            <a:off x="738000" y="2260440"/>
            <a:ext cx="4571640" cy="2571480"/>
          </a:xfrm>
          <a:prstGeom prst="rect">
            <a:avLst/>
          </a:prstGeom>
          <a:ln>
            <a:noFill/>
          </a:ln>
        </p:spPr>
      </p:pic>
      <p:pic>
        <p:nvPicPr>
          <p:cNvPr id="367" name="Picture 4" descr=""/>
          <p:cNvPicPr/>
          <p:nvPr/>
        </p:nvPicPr>
        <p:blipFill>
          <a:blip r:embed="rId3"/>
          <a:stretch/>
        </p:blipFill>
        <p:spPr>
          <a:xfrm>
            <a:off x="6381720" y="5046840"/>
            <a:ext cx="4214520" cy="2356920"/>
          </a:xfrm>
          <a:prstGeom prst="rect">
            <a:avLst/>
          </a:prstGeom>
          <a:ln>
            <a:noFill/>
          </a:ln>
        </p:spPr>
      </p:pic>
      <p:pic>
        <p:nvPicPr>
          <p:cNvPr id="368" name="Picture 5" descr=""/>
          <p:cNvPicPr/>
          <p:nvPr/>
        </p:nvPicPr>
        <p:blipFill>
          <a:blip r:embed="rId4"/>
          <a:stretch/>
        </p:blipFill>
        <p:spPr>
          <a:xfrm>
            <a:off x="6024600" y="2260440"/>
            <a:ext cx="5000400" cy="2571480"/>
          </a:xfrm>
          <a:prstGeom prst="rect">
            <a:avLst/>
          </a:prstGeom>
          <a:ln>
            <a:noFill/>
          </a:ln>
        </p:spPr>
      </p:pic>
      <p:pic>
        <p:nvPicPr>
          <p:cNvPr id="369" name="Picture 6" descr=""/>
          <p:cNvPicPr/>
          <p:nvPr/>
        </p:nvPicPr>
        <p:blipFill>
          <a:blip r:embed="rId5"/>
          <a:stretch/>
        </p:blipFill>
        <p:spPr>
          <a:xfrm>
            <a:off x="1166760" y="5046840"/>
            <a:ext cx="3857400" cy="2285640"/>
          </a:xfrm>
          <a:prstGeom prst="rect">
            <a:avLst/>
          </a:prstGeom>
          <a:ln>
            <a:noFill/>
          </a:ln>
        </p:spPr>
      </p:pic>
      <p:pic>
        <p:nvPicPr>
          <p:cNvPr id="370" name="Picture 3" descr=""/>
          <p:cNvPicPr/>
          <p:nvPr/>
        </p:nvPicPr>
        <p:blipFill>
          <a:blip r:embed="rId6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71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2952720" y="474480"/>
            <a:ext cx="9048600" cy="125316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Неклюдовская  средняя общеобразовательная школа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им.Василия Александровича Русакова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3" name="TextShape 2"/>
          <p:cNvSpPr txBox="1"/>
          <p:nvPr/>
        </p:nvSpPr>
        <p:spPr>
          <a:xfrm>
            <a:off x="609480" y="1755000"/>
            <a:ext cx="10972440" cy="122184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499"/>
              </a:spcBef>
            </a:pPr>
            <a:r>
              <a:rPr b="0" lang="ru-RU" sz="2500" spc="-1" strike="noStrike">
                <a:solidFill>
                  <a:srgbClr val="000000"/>
                </a:solidFill>
                <a:latin typeface="Times New Roman"/>
              </a:rPr>
              <a:t>Основное направление воспитательной  работы- патриотическое воспитание подрастающего поколения 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74" name="Picture 8" descr=""/>
          <p:cNvPicPr/>
          <p:nvPr/>
        </p:nvPicPr>
        <p:blipFill>
          <a:blip r:embed="rId1"/>
          <a:stretch/>
        </p:blipFill>
        <p:spPr>
          <a:xfrm>
            <a:off x="309600" y="2475000"/>
            <a:ext cx="3858840" cy="2214360"/>
          </a:xfrm>
          <a:prstGeom prst="rect">
            <a:avLst/>
          </a:prstGeom>
          <a:ln>
            <a:noFill/>
          </a:ln>
        </p:spPr>
      </p:pic>
      <p:pic>
        <p:nvPicPr>
          <p:cNvPr id="375" name="Picture 9" descr=""/>
          <p:cNvPicPr/>
          <p:nvPr/>
        </p:nvPicPr>
        <p:blipFill>
          <a:blip r:embed="rId2"/>
          <a:stretch/>
        </p:blipFill>
        <p:spPr>
          <a:xfrm>
            <a:off x="4452840" y="2832120"/>
            <a:ext cx="3428640" cy="2175480"/>
          </a:xfrm>
          <a:prstGeom prst="rect">
            <a:avLst/>
          </a:prstGeom>
          <a:ln>
            <a:noFill/>
          </a:ln>
        </p:spPr>
      </p:pic>
      <p:pic>
        <p:nvPicPr>
          <p:cNvPr id="376" name="Picture 11" descr=""/>
          <p:cNvPicPr/>
          <p:nvPr/>
        </p:nvPicPr>
        <p:blipFill>
          <a:blip r:embed="rId3"/>
          <a:stretch/>
        </p:blipFill>
        <p:spPr>
          <a:xfrm>
            <a:off x="8167680" y="2475000"/>
            <a:ext cx="3785760" cy="2214360"/>
          </a:xfrm>
          <a:prstGeom prst="rect">
            <a:avLst/>
          </a:prstGeom>
          <a:ln>
            <a:noFill/>
          </a:ln>
        </p:spPr>
      </p:pic>
      <p:pic>
        <p:nvPicPr>
          <p:cNvPr id="377" name="Picture 12" descr=""/>
          <p:cNvPicPr/>
          <p:nvPr/>
        </p:nvPicPr>
        <p:blipFill>
          <a:blip r:embed="rId4"/>
          <a:stretch/>
        </p:blipFill>
        <p:spPr>
          <a:xfrm>
            <a:off x="309600" y="4975200"/>
            <a:ext cx="3857400" cy="2356920"/>
          </a:xfrm>
          <a:prstGeom prst="rect">
            <a:avLst/>
          </a:prstGeom>
          <a:ln>
            <a:noFill/>
          </a:ln>
        </p:spPr>
      </p:pic>
      <p:pic>
        <p:nvPicPr>
          <p:cNvPr id="378" name="Picture 13" descr=""/>
          <p:cNvPicPr/>
          <p:nvPr/>
        </p:nvPicPr>
        <p:blipFill>
          <a:blip r:embed="rId5"/>
          <a:stretch/>
        </p:blipFill>
        <p:spPr>
          <a:xfrm>
            <a:off x="8167680" y="4975200"/>
            <a:ext cx="3785760" cy="2324160"/>
          </a:xfrm>
          <a:prstGeom prst="rect">
            <a:avLst/>
          </a:prstGeom>
          <a:ln>
            <a:noFill/>
          </a:ln>
        </p:spPr>
      </p:pic>
      <p:pic>
        <p:nvPicPr>
          <p:cNvPr id="379" name="Picture 2" descr=""/>
          <p:cNvPicPr/>
          <p:nvPr/>
        </p:nvPicPr>
        <p:blipFill>
          <a:blip r:embed="rId6"/>
          <a:stretch/>
        </p:blipFill>
        <p:spPr>
          <a:xfrm>
            <a:off x="4452840" y="5118120"/>
            <a:ext cx="3428640" cy="2142720"/>
          </a:xfrm>
          <a:prstGeom prst="rect">
            <a:avLst/>
          </a:prstGeom>
          <a:ln>
            <a:noFill/>
          </a:ln>
        </p:spPr>
      </p:pic>
      <p:pic>
        <p:nvPicPr>
          <p:cNvPr id="380" name="Picture 2" descr=""/>
          <p:cNvPicPr/>
          <p:nvPr/>
        </p:nvPicPr>
        <p:blipFill>
          <a:blip r:embed="rId7"/>
          <a:stretch/>
        </p:blipFill>
        <p:spPr>
          <a:xfrm>
            <a:off x="738000" y="760320"/>
            <a:ext cx="1880640" cy="1078200"/>
          </a:xfrm>
          <a:prstGeom prst="rect">
            <a:avLst/>
          </a:prstGeom>
          <a:ln>
            <a:noFill/>
          </a:ln>
        </p:spPr>
      </p:pic>
      <p:pic>
        <p:nvPicPr>
          <p:cNvPr id="381" name="Picture 3" descr=""/>
          <p:cNvPicPr/>
          <p:nvPr/>
        </p:nvPicPr>
        <p:blipFill>
          <a:blip r:embed="rId8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82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Shape 1"/>
          <p:cNvSpPr txBox="1"/>
          <p:nvPr/>
        </p:nvSpPr>
        <p:spPr>
          <a:xfrm>
            <a:off x="1219320" y="474480"/>
            <a:ext cx="10972440" cy="125316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>
            <a:normAutofit/>
          </a:bodyPr>
          <a:p>
            <a:pPr>
              <a:lnSpc>
                <a:spcPct val="100000"/>
              </a:lnSpc>
            </a:pPr>
            <a:r>
              <a:rPr b="0" lang="ru-RU" sz="3000" spc="-1" strike="noStrike">
                <a:solidFill>
                  <a:srgbClr val="04617b"/>
                </a:solidFill>
                <a:latin typeface="Calibri"/>
              </a:rPr>
              <a:t>                         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                          Титовская  средняя общеобразовательная школа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4" name="TextShape 2"/>
          <p:cNvSpPr txBox="1"/>
          <p:nvPr/>
        </p:nvSpPr>
        <p:spPr>
          <a:xfrm>
            <a:off x="452520" y="1974960"/>
            <a:ext cx="10972440" cy="54792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499"/>
              </a:spcBef>
            </a:pPr>
            <a:r>
              <a:rPr b="0" lang="ru-RU" sz="2500" spc="-1" strike="noStrike">
                <a:solidFill>
                  <a:srgbClr val="000000"/>
                </a:solidFill>
                <a:latin typeface="Times New Roman"/>
              </a:rPr>
              <a:t>Развитие спорта и физической культуры</a:t>
            </a:r>
            <a:endParaRPr b="0" lang="ru-RU" sz="25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85" name="Picture 2" descr=""/>
          <p:cNvPicPr/>
          <p:nvPr/>
        </p:nvPicPr>
        <p:blipFill>
          <a:blip r:embed="rId1"/>
          <a:stretch/>
        </p:blipFill>
        <p:spPr>
          <a:xfrm>
            <a:off x="952560" y="903240"/>
            <a:ext cx="2142720" cy="882360"/>
          </a:xfrm>
          <a:prstGeom prst="rect">
            <a:avLst/>
          </a:prstGeom>
          <a:ln>
            <a:noFill/>
          </a:ln>
        </p:spPr>
      </p:pic>
      <p:pic>
        <p:nvPicPr>
          <p:cNvPr id="386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87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88" name="Picture 2" descr=""/>
          <p:cNvPicPr/>
          <p:nvPr/>
        </p:nvPicPr>
        <p:blipFill>
          <a:blip r:embed="rId3"/>
          <a:stretch/>
        </p:blipFill>
        <p:spPr>
          <a:xfrm>
            <a:off x="309600" y="2760480"/>
            <a:ext cx="5643360" cy="4357440"/>
          </a:xfrm>
          <a:prstGeom prst="rect">
            <a:avLst/>
          </a:prstGeom>
          <a:ln w="9360">
            <a:noFill/>
          </a:ln>
        </p:spPr>
      </p:pic>
      <p:pic>
        <p:nvPicPr>
          <p:cNvPr id="389" name="Picture 2" descr=""/>
          <p:cNvPicPr/>
          <p:nvPr/>
        </p:nvPicPr>
        <p:blipFill>
          <a:blip r:embed="rId4"/>
          <a:stretch/>
        </p:blipFill>
        <p:spPr>
          <a:xfrm>
            <a:off x="6238800" y="2760480"/>
            <a:ext cx="5500440" cy="4357440"/>
          </a:xfrm>
          <a:prstGeom prst="rect">
            <a:avLst/>
          </a:prstGeom>
          <a:ln w="9360">
            <a:noFill/>
          </a:ln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Shape 1"/>
          <p:cNvSpPr txBox="1"/>
          <p:nvPr/>
        </p:nvSpPr>
        <p:spPr>
          <a:xfrm>
            <a:off x="952560" y="546120"/>
            <a:ext cx="10286640" cy="896040"/>
          </a:xfrm>
          <a:prstGeom prst="rect">
            <a:avLst/>
          </a:prstGeom>
          <a:noFill/>
          <a:ln>
            <a:noFill/>
          </a:ln>
        </p:spPr>
        <p:txBody>
          <a:bodyPr lIns="0" rIns="0" tIns="56160" bIns="0" anchor="b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Муниципальное образовательное учреждение </a:t>
            </a:r>
            <a:br/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Приволжская основная  общеобразовательная школа</a:t>
            </a:r>
            <a:endParaRPr b="0" lang="ru-RU" sz="2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91" name="TextShape 2"/>
          <p:cNvSpPr txBox="1"/>
          <p:nvPr/>
        </p:nvSpPr>
        <p:spPr>
          <a:xfrm>
            <a:off x="666720" y="1474920"/>
            <a:ext cx="10972440" cy="499680"/>
          </a:xfrm>
          <a:prstGeom prst="rect">
            <a:avLst/>
          </a:prstGeom>
          <a:noFill/>
          <a:ln>
            <a:noFill/>
          </a:ln>
        </p:spPr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601"/>
              </a:spcBef>
            </a:pP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Реализация спортивно–туристического направления </a:t>
            </a:r>
            <a:endParaRPr b="0" lang="ru-RU" sz="30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392" name="Содержимое 4" descr=""/>
          <p:cNvPicPr/>
          <p:nvPr/>
        </p:nvPicPr>
        <p:blipFill>
          <a:blip r:embed="rId1"/>
          <a:stretch/>
        </p:blipFill>
        <p:spPr>
          <a:xfrm>
            <a:off x="738000" y="2117880"/>
            <a:ext cx="3214440" cy="2032920"/>
          </a:xfrm>
          <a:prstGeom prst="rect">
            <a:avLst/>
          </a:prstGeom>
          <a:ln>
            <a:noFill/>
          </a:ln>
        </p:spPr>
      </p:pic>
      <p:pic>
        <p:nvPicPr>
          <p:cNvPr id="393" name="Picture 3" descr=""/>
          <p:cNvPicPr/>
          <p:nvPr/>
        </p:nvPicPr>
        <p:blipFill>
          <a:blip r:embed="rId2"/>
          <a:stretch/>
        </p:blipFill>
        <p:spPr>
          <a:xfrm>
            <a:off x="166680" y="117360"/>
            <a:ext cx="647280" cy="823680"/>
          </a:xfrm>
          <a:prstGeom prst="rect">
            <a:avLst/>
          </a:prstGeom>
          <a:ln w="9360">
            <a:noFill/>
          </a:ln>
        </p:spPr>
      </p:pic>
      <p:sp>
        <p:nvSpPr>
          <p:cNvPr id="394" name="CustomShape 3"/>
          <p:cNvSpPr/>
          <p:nvPr/>
        </p:nvSpPr>
        <p:spPr>
          <a:xfrm>
            <a:off x="738000" y="189000"/>
            <a:ext cx="3500280" cy="40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Кимрский район Тверской области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95" name="Picture 2" descr=""/>
          <p:cNvPicPr/>
          <p:nvPr/>
        </p:nvPicPr>
        <p:blipFill>
          <a:blip r:embed="rId3"/>
          <a:stretch/>
        </p:blipFill>
        <p:spPr>
          <a:xfrm>
            <a:off x="4524480" y="2117880"/>
            <a:ext cx="2928600" cy="2047320"/>
          </a:xfrm>
          <a:prstGeom prst="rect">
            <a:avLst/>
          </a:prstGeom>
          <a:ln>
            <a:noFill/>
          </a:ln>
        </p:spPr>
      </p:pic>
      <p:sp>
        <p:nvSpPr>
          <p:cNvPr id="396" name="CustomShape 4"/>
          <p:cNvSpPr/>
          <p:nvPr/>
        </p:nvSpPr>
        <p:spPr>
          <a:xfrm>
            <a:off x="4595760" y="4189320"/>
            <a:ext cx="2999880" cy="42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/>
          <a:p>
            <a:pPr marL="338040" indent="-337680"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Спортивный зал, ремонт 2017 г.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97" name="CustomShape 5"/>
          <p:cNvSpPr/>
          <p:nvPr/>
        </p:nvSpPr>
        <p:spPr>
          <a:xfrm>
            <a:off x="8239320" y="4189320"/>
            <a:ext cx="3285720" cy="42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Тренажеры, 2018 г.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398" name="Picture 3" descr=""/>
          <p:cNvPicPr/>
          <p:nvPr/>
        </p:nvPicPr>
        <p:blipFill>
          <a:blip r:embed="rId4"/>
          <a:stretch/>
        </p:blipFill>
        <p:spPr>
          <a:xfrm>
            <a:off x="4452840" y="5046840"/>
            <a:ext cx="3285720" cy="2285640"/>
          </a:xfrm>
          <a:prstGeom prst="rect">
            <a:avLst/>
          </a:prstGeom>
          <a:ln>
            <a:noFill/>
          </a:ln>
        </p:spPr>
      </p:pic>
      <p:pic>
        <p:nvPicPr>
          <p:cNvPr id="399" name="Picture 4" descr=""/>
          <p:cNvPicPr/>
          <p:nvPr/>
        </p:nvPicPr>
        <p:blipFill>
          <a:blip r:embed="rId5"/>
          <a:stretch/>
        </p:blipFill>
        <p:spPr>
          <a:xfrm>
            <a:off x="8239320" y="4975200"/>
            <a:ext cx="3357000" cy="2309400"/>
          </a:xfrm>
          <a:prstGeom prst="rect">
            <a:avLst/>
          </a:prstGeom>
          <a:ln>
            <a:noFill/>
          </a:ln>
        </p:spPr>
      </p:pic>
      <p:pic>
        <p:nvPicPr>
          <p:cNvPr id="400" name="Picture 5" descr=""/>
          <p:cNvPicPr/>
          <p:nvPr/>
        </p:nvPicPr>
        <p:blipFill>
          <a:blip r:embed="rId6"/>
          <a:stretch/>
        </p:blipFill>
        <p:spPr>
          <a:xfrm>
            <a:off x="595440" y="4975200"/>
            <a:ext cx="3428640" cy="2373120"/>
          </a:xfrm>
          <a:prstGeom prst="rect">
            <a:avLst/>
          </a:prstGeom>
          <a:ln>
            <a:noFill/>
          </a:ln>
        </p:spPr>
      </p:pic>
      <p:sp>
        <p:nvSpPr>
          <p:cNvPr id="401" name="CustomShape 6"/>
          <p:cNvSpPr/>
          <p:nvPr/>
        </p:nvSpPr>
        <p:spPr>
          <a:xfrm>
            <a:off x="819000" y="4618080"/>
            <a:ext cx="10972440" cy="35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12680" rIns="112680" tIns="56160" bIns="56160">
            <a:normAutofit/>
          </a:bodyPr>
          <a:p>
            <a:pPr marL="338040" indent="-337680" algn="ctr">
              <a:lnSpc>
                <a:spcPct val="100000"/>
              </a:lnSpc>
              <a:spcBef>
                <a:spcPts val="601"/>
              </a:spcBef>
            </a:pP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Выездная краеведческая экспедиция «Волга»    </a:t>
            </a:r>
            <a:endParaRPr b="0" lang="ru-RU" sz="3000" spc="-1" strike="noStrike">
              <a:latin typeface="Arial"/>
            </a:endParaRPr>
          </a:p>
        </p:txBody>
      </p:sp>
      <p:pic>
        <p:nvPicPr>
          <p:cNvPr id="402" name="Picture 2" descr=""/>
          <p:cNvPicPr/>
          <p:nvPr/>
        </p:nvPicPr>
        <p:blipFill>
          <a:blip r:embed="rId7"/>
          <a:stretch/>
        </p:blipFill>
        <p:spPr>
          <a:xfrm>
            <a:off x="8381880" y="2081880"/>
            <a:ext cx="2846880" cy="2135160"/>
          </a:xfrm>
          <a:prstGeom prst="rect">
            <a:avLst/>
          </a:prstGeom>
          <a:ln w="9360"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2035</TotalTime>
  <Application>LibreOffice/5.4.1.2$Windows_X86_64 LibreOffice_project/ea7cb86e6eeb2bf3a5af73a8f7777ac570321527</Application>
  <Words>3252</Words>
  <Paragraphs>836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dc:description/>
  <dc:language>ru-RU</dc:language>
  <cp:lastModifiedBy>User</cp:lastModifiedBy>
  <cp:lastPrinted>2019-04-09T11:44:27Z</cp:lastPrinted>
  <dcterms:modified xsi:type="dcterms:W3CDTF">2019-05-29T09:37:26Z</dcterms:modified>
  <cp:revision>424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36</vt:i4>
  </property>
</Properties>
</file>